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9" r:id="rId2"/>
    <p:sldId id="288" r:id="rId3"/>
    <p:sldId id="300" r:id="rId4"/>
    <p:sldId id="301" r:id="rId5"/>
    <p:sldId id="283" r:id="rId6"/>
    <p:sldId id="289" r:id="rId7"/>
    <p:sldId id="290" r:id="rId8"/>
    <p:sldId id="291" r:id="rId9"/>
    <p:sldId id="292" r:id="rId10"/>
    <p:sldId id="296" r:id="rId11"/>
    <p:sldId id="293" r:id="rId12"/>
    <p:sldId id="294" r:id="rId13"/>
    <p:sldId id="279" r:id="rId14"/>
    <p:sldId id="284" r:id="rId15"/>
    <p:sldId id="297" r:id="rId16"/>
    <p:sldId id="285" r:id="rId17"/>
    <p:sldId id="286" r:id="rId18"/>
    <p:sldId id="287" r:id="rId19"/>
    <p:sldId id="29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54" d="100"/>
          <a:sy n="54" d="100"/>
        </p:scale>
        <p:origin x="-581" y="-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E44F3-A321-4DB1-999E-E5EEE5584E43}" type="datetimeFigureOut">
              <a:rPr lang="en-ZA" smtClean="0"/>
              <a:t>2020/03/24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8D8D3-85DF-46A0-8CC4-F0E93151BB9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96225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E44F3-A321-4DB1-999E-E5EEE5584E43}" type="datetimeFigureOut">
              <a:rPr lang="en-ZA" smtClean="0"/>
              <a:t>2020/03/24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8D8D3-85DF-46A0-8CC4-F0E93151BB9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46059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E44F3-A321-4DB1-999E-E5EEE5584E43}" type="datetimeFigureOut">
              <a:rPr lang="en-ZA" smtClean="0"/>
              <a:t>2020/03/24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8D8D3-85DF-46A0-8CC4-F0E93151BB9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21792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E44F3-A321-4DB1-999E-E5EEE5584E43}" type="datetimeFigureOut">
              <a:rPr lang="en-ZA" smtClean="0"/>
              <a:t>2020/03/24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8D8D3-85DF-46A0-8CC4-F0E93151BB9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2560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E44F3-A321-4DB1-999E-E5EEE5584E43}" type="datetimeFigureOut">
              <a:rPr lang="en-ZA" smtClean="0"/>
              <a:t>2020/03/24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8D8D3-85DF-46A0-8CC4-F0E93151BB9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55047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E44F3-A321-4DB1-999E-E5EEE5584E43}" type="datetimeFigureOut">
              <a:rPr lang="en-ZA" smtClean="0"/>
              <a:t>2020/03/24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8D8D3-85DF-46A0-8CC4-F0E93151BB9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38004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E44F3-A321-4DB1-999E-E5EEE5584E43}" type="datetimeFigureOut">
              <a:rPr lang="en-ZA" smtClean="0"/>
              <a:t>2020/03/24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8D8D3-85DF-46A0-8CC4-F0E93151BB9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36661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E44F3-A321-4DB1-999E-E5EEE5584E43}" type="datetimeFigureOut">
              <a:rPr lang="en-ZA" smtClean="0"/>
              <a:t>2020/03/24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8D8D3-85DF-46A0-8CC4-F0E93151BB9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83768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E44F3-A321-4DB1-999E-E5EEE5584E43}" type="datetimeFigureOut">
              <a:rPr lang="en-ZA" smtClean="0"/>
              <a:t>2020/03/24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8D8D3-85DF-46A0-8CC4-F0E93151BB9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52836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E44F3-A321-4DB1-999E-E5EEE5584E43}" type="datetimeFigureOut">
              <a:rPr lang="en-ZA" smtClean="0"/>
              <a:t>2020/03/24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8D8D3-85DF-46A0-8CC4-F0E93151BB9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64350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E44F3-A321-4DB1-999E-E5EEE5584E43}" type="datetimeFigureOut">
              <a:rPr lang="en-ZA" smtClean="0"/>
              <a:t>2020/03/24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8D8D3-85DF-46A0-8CC4-F0E93151BB9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95544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E44F3-A321-4DB1-999E-E5EEE5584E43}" type="datetimeFigureOut">
              <a:rPr lang="en-ZA" smtClean="0"/>
              <a:t>2020/03/24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8D8D3-85DF-46A0-8CC4-F0E93151BB9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30378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25189"/>
          </a:xfrm>
        </p:spPr>
        <p:txBody>
          <a:bodyPr/>
          <a:lstStyle/>
          <a:p>
            <a:r>
              <a:rPr lang="en-ZA" b="1" dirty="0" smtClean="0"/>
              <a:t>Solving Simple Equations</a:t>
            </a:r>
            <a:endParaRPr lang="en-Z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>
              <a:xfrm>
                <a:off x="0" y="825190"/>
                <a:ext cx="12192000" cy="5351773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en-ZA" dirty="0" smtClean="0"/>
                  <a:t>Substituting in an Expression</a:t>
                </a:r>
              </a:p>
              <a:p>
                <a:pPr marL="0" indent="0">
                  <a:buNone/>
                </a:pPr>
                <a:endParaRPr lang="en-ZA" sz="2100" dirty="0" smtClean="0"/>
              </a:p>
              <a:p>
                <a:pPr marL="0" indent="0">
                  <a:buNone/>
                </a:pPr>
                <a:r>
                  <a:rPr lang="en-ZA" dirty="0"/>
                  <a:t>Given: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=−5;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=2;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ZA" dirty="0"/>
                  <a:t> , solve the </a:t>
                </a:r>
                <a:r>
                  <a:rPr lang="en-ZA" dirty="0" smtClean="0"/>
                  <a:t>following</a:t>
                </a:r>
              </a:p>
              <a:p>
                <a:pPr lvl="0"/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en-ZA" i="1">
                            <a:latin typeface="Cambria Math"/>
                          </a:rPr>
                        </m:ctrlPr>
                      </m:sSupPr>
                      <m:e>
                        <m:r>
                          <a:rPr lang="en-ZA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ZA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ZA" i="1">
                        <a:latin typeface="Cambria Math" panose="02040503050406030204" pitchFamily="18" charset="0"/>
                      </a:rPr>
                      <m:t>−2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ZA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</a:rPr>
                      <m:t>=3</m:t>
                    </m:r>
                    <m:sSup>
                      <m:sSupPr>
                        <m:ctrlPr>
                          <a:rPr lang="en-ZA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ZA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ZA" i="1">
                                <a:latin typeface="Cambria Math" panose="02040503050406030204" pitchFamily="18" charset="0"/>
                              </a:rPr>
                              <m:t>−5</m:t>
                            </m:r>
                          </m:e>
                        </m:d>
                      </m:e>
                      <m:sup>
                        <m:r>
                          <a:rPr lang="en-ZA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ZA" i="1">
                        <a:latin typeface="Cambria Math" panose="02040503050406030204" pitchFamily="18" charset="0"/>
                      </a:rPr>
                      <m:t>−2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ZA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n-ZA" i="1">
                        <a:latin typeface="Cambria Math" panose="02040503050406030204" pitchFamily="18" charset="0"/>
                      </a:rPr>
                      <m:t>+3</m:t>
                    </m:r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</a:rPr>
                      <m:t>=3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ZA" i="1">
                            <a:latin typeface="Cambria Math" panose="02040503050406030204" pitchFamily="18" charset="0"/>
                          </a:rPr>
                          <m:t>25</m:t>
                        </m:r>
                      </m:e>
                    </m:d>
                    <m:r>
                      <a:rPr lang="en-ZA" i="1">
                        <a:latin typeface="Cambria Math" panose="02040503050406030204" pitchFamily="18" charset="0"/>
                      </a:rPr>
                      <m:t>−4+3</m:t>
                    </m:r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</a:rPr>
                      <m:t>=74</m:t>
                    </m:r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:endParaRPr lang="en-ZA" sz="1500" dirty="0"/>
              </a:p>
              <a:p>
                <a:pPr lvl="0"/>
                <a14:m>
                  <m:oMath xmlns:m="http://schemas.openxmlformats.org/officeDocument/2006/math"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ZA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ZA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ZA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n-ZA" i="1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ZA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ZA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en-ZA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num>
                      <m:den>
                        <m:r>
                          <a:rPr lang="en-ZA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ZA" i="1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ZA" i="1"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a:rPr lang="en-ZA" i="1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endParaRPr lang="en-ZA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ZA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ZA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ZA" i="1">
                                    <a:latin typeface="Cambria Math" panose="02040503050406030204" pitchFamily="18" charset="0"/>
                                  </a:rPr>
                                  <m:t>−5</m:t>
                                </m:r>
                              </m:e>
                            </m:d>
                          </m:e>
                          <m:sup>
                            <m:r>
                              <a:rPr lang="en-ZA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n-ZA" i="1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ZA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ZA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ZA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d>
                          </m:e>
                          <m:sup>
                            <m:r>
                              <a:rPr lang="en-ZA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num>
                      <m:den>
                        <m:r>
                          <a:rPr lang="en-ZA" i="1">
                            <a:latin typeface="Cambria Math" panose="02040503050406030204" pitchFamily="18" charset="0"/>
                          </a:rPr>
                          <m:t>3</m:t>
                        </m:r>
                        <m:d>
                          <m:dPr>
                            <m:ctrlPr>
                              <a:rPr lang="en-ZA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ZA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d>
                        <m:r>
                          <a:rPr lang="en-ZA" i="1">
                            <a:latin typeface="Cambria Math" panose="02040503050406030204" pitchFamily="18" charset="0"/>
                          </a:rPr>
                          <m:t>+2</m:t>
                        </m:r>
                        <m:d>
                          <m:dPr>
                            <m:ctrlPr>
                              <a:rPr lang="en-ZA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ZA" i="1">
                                <a:latin typeface="Cambria Math" panose="02040503050406030204" pitchFamily="18" charset="0"/>
                              </a:rPr>
                              <m:t>−5</m:t>
                            </m:r>
                          </m:e>
                        </m:d>
                      </m:den>
                    </m:f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 panose="02040503050406030204" pitchFamily="18" charset="0"/>
                          </a:rPr>
                          <m:t>−125+81</m:t>
                        </m:r>
                      </m:num>
                      <m:den>
                        <m:r>
                          <a:rPr lang="en-ZA" i="1">
                            <a:latin typeface="Cambria Math" panose="02040503050406030204" pitchFamily="18" charset="0"/>
                          </a:rPr>
                          <m:t>9−10</m:t>
                        </m:r>
                      </m:den>
                    </m:f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 panose="02040503050406030204" pitchFamily="18" charset="0"/>
                          </a:rPr>
                          <m:t>−44</m:t>
                        </m:r>
                      </m:num>
                      <m:den>
                        <m:r>
                          <a:rPr lang="en-ZA" i="1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</m:oMath>
                </a14:m>
                <a:r>
                  <a:rPr lang="en-US" i="1" dirty="0" smtClean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</a:rPr>
                      <m:t>=44</m:t>
                    </m:r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:endParaRPr lang="en-ZA" dirty="0"/>
              </a:p>
              <a:p>
                <a:pPr marL="0" indent="0">
                  <a:buNone/>
                </a:pPr>
                <a:endParaRPr lang="en-ZA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825190"/>
                <a:ext cx="12192000" cy="5351773"/>
              </a:xfrm>
              <a:blipFill rotWithShape="0">
                <a:blip r:embed="rId4"/>
                <a:stretch>
                  <a:fillRect l="-650" t="-2278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1640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41063" y="317350"/>
                <a:ext cx="2365391" cy="180049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+5=3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+5</m:t>
                        </m:r>
                      </m:e>
                    </m:d>
                  </m:oMath>
                </a14:m>
                <a:endParaRPr lang="en-US" dirty="0" smtClean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sz="1100" dirty="0" smtClean="0"/>
              </a:p>
              <a:p>
                <a:r>
                  <a:rPr lang="en-US" sz="2000" dirty="0" smtClean="0"/>
                  <a:t>    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+5=3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+15</m:t>
                    </m:r>
                  </m:oMath>
                </a14:m>
                <a:endParaRPr lang="en-US" dirty="0" smtClean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sz="1200" dirty="0" smtClean="0"/>
              </a:p>
              <a:p>
                <a:r>
                  <a:rPr lang="en-US" sz="2000" b="0" dirty="0" smtClean="0"/>
                  <a:t>           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=10</m:t>
                    </m:r>
                  </m:oMath>
                </a14:m>
                <a:endParaRPr lang="en-US" sz="2000" b="0" dirty="0" smtClean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sz="1200" b="0" dirty="0" smtClean="0"/>
              </a:p>
              <a:p>
                <a:r>
                  <a:rPr lang="en-US" sz="2000" dirty="0" smtClean="0"/>
                  <a:t>              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063" y="317350"/>
                <a:ext cx="2365391" cy="1800493"/>
              </a:xfrm>
              <a:prstGeom prst="rect">
                <a:avLst/>
              </a:prstGeom>
              <a:blipFill>
                <a:blip r:embed="rId2"/>
                <a:stretch>
                  <a:fillRect l="-6186" t="-3729" r="-2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389581" y="317350"/>
                <a:ext cx="5546518" cy="27084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4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+2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−2=15−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+3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3−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b="0" i="1" dirty="0" smtClean="0">
                  <a:latin typeface="Cambria Math" panose="020405030504060302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1400" b="0" i="1" dirty="0" smtClean="0">
                  <a:latin typeface="Cambria Math" panose="02040503050406030204" pitchFamily="18" charset="0"/>
                </a:endParaRPr>
              </a:p>
              <a:p>
                <a:r>
                  <a:rPr lang="en-US" sz="2000" b="0" dirty="0" smtClean="0"/>
                  <a:t>            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−4+4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−6−2=15−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+9−3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000" b="0" i="1" dirty="0" smtClean="0">
                    <a:latin typeface="Cambria Math" panose="02040503050406030204" pitchFamily="18" charset="0"/>
                  </a:rPr>
                  <a:t> </a:t>
                </a:r>
              </a:p>
              <a:p>
                <a:endParaRPr lang="en-US" sz="1200" b="0" i="1" dirty="0" smtClean="0">
                  <a:latin typeface="Cambria Math" panose="02040503050406030204" pitchFamily="18" charset="0"/>
                </a:endParaRPr>
              </a:p>
              <a:p>
                <a:r>
                  <a:rPr lang="en-US" sz="2000" b="0" dirty="0" smtClean="0"/>
                  <a:t>               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 4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+4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+3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=15+9+4+6+2</m:t>
                    </m:r>
                  </m:oMath>
                </a14:m>
                <a:r>
                  <a:rPr lang="en-US" sz="2000" b="0" i="1" dirty="0" smtClean="0">
                    <a:latin typeface="Cambria Math" panose="02040503050406030204" pitchFamily="18" charset="0"/>
                  </a:rPr>
                  <a:t> </a:t>
                </a:r>
              </a:p>
              <a:p>
                <a:endParaRPr lang="en-US" sz="1200" b="0" i="1" dirty="0" smtClean="0">
                  <a:latin typeface="Cambria Math" panose="02040503050406030204" pitchFamily="18" charset="0"/>
                </a:endParaRPr>
              </a:p>
              <a:p>
                <a:r>
                  <a:rPr lang="en-US" sz="2000" b="0" dirty="0" smtClean="0"/>
                  <a:t>                                          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12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=36</m:t>
                    </m:r>
                  </m:oMath>
                </a14:m>
                <a:endParaRPr lang="en-US" sz="2000" b="0" i="1" dirty="0" smtClean="0">
                  <a:latin typeface="Cambria Math" panose="02040503050406030204" pitchFamily="18" charset="0"/>
                </a:endParaRPr>
              </a:p>
              <a:p>
                <a:r>
                  <a:rPr lang="en-US" sz="2000" b="0" dirty="0" smtClean="0">
                    <a:ea typeface="Cambria Math" panose="02040503050406030204" pitchFamily="18" charset="0"/>
                  </a:rPr>
                  <a:t>                                     </a:t>
                </a:r>
                <a:endParaRPr lang="en-US" sz="1200" b="0" dirty="0" smtClean="0">
                  <a:ea typeface="Cambria Math" panose="02040503050406030204" pitchFamily="18" charset="0"/>
                </a:endParaRPr>
              </a:p>
              <a:p>
                <a:r>
                  <a:rPr lang="en-US" sz="2000" dirty="0">
                    <a:ea typeface="Cambria Math" panose="02040503050406030204" pitchFamily="18" charset="0"/>
                  </a:rPr>
                  <a:t> </a:t>
                </a:r>
                <a:r>
                  <a:rPr lang="en-US" sz="2000" dirty="0" smtClean="0">
                    <a:ea typeface="Cambria Math" panose="02040503050406030204" pitchFamily="18" charset="0"/>
                  </a:rPr>
                  <a:t>                                          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US" sz="2000" b="0" dirty="0" smtClean="0"/>
                  <a:t> 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9581" y="317350"/>
                <a:ext cx="5546518" cy="2708434"/>
              </a:xfrm>
              <a:prstGeom prst="rect">
                <a:avLst/>
              </a:prstGeom>
              <a:blipFill>
                <a:blip r:embed="rId3"/>
                <a:stretch>
                  <a:fillRect l="-2637" t="-20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750698" y="3749944"/>
                <a:ext cx="3662477" cy="24395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+6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−8−14</m:t>
                    </m:r>
                  </m:oMath>
                </a14:m>
                <a:endParaRPr lang="en-US" sz="2000" b="0" i="1" dirty="0" smtClean="0">
                  <a:latin typeface="Cambria Math" panose="02040503050406030204" pitchFamily="18" charset="0"/>
                </a:endParaRPr>
              </a:p>
              <a:p>
                <a:endParaRPr lang="en-US" sz="1200" i="1" dirty="0" smtClean="0">
                  <a:latin typeface="Cambria Math" panose="02040503050406030204" pitchFamily="18" charset="0"/>
                </a:endParaRPr>
              </a:p>
              <a:p>
                <a:r>
                  <a:rPr lang="en-US" sz="2000" dirty="0" smtClean="0"/>
                  <a:t>          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+3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−6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22</m:t>
                    </m:r>
                  </m:oMath>
                </a14:m>
                <a:r>
                  <a:rPr lang="en-US" sz="2000" dirty="0" smtClean="0"/>
                  <a:t> </a:t>
                </a:r>
              </a:p>
              <a:p>
                <a:endParaRPr lang="en-US" sz="1200" dirty="0"/>
              </a:p>
              <a:p>
                <a:r>
                  <a:rPr lang="en-US" sz="2000" dirty="0" smtClean="0"/>
                  <a:t>                            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=−22</m:t>
                    </m:r>
                  </m:oMath>
                </a14:m>
                <a:r>
                  <a:rPr lang="en-US" sz="2000" i="1" dirty="0" smtClean="0">
                    <a:latin typeface="Cambria Math" panose="02040503050406030204" pitchFamily="18" charset="0"/>
                  </a:rPr>
                  <a:t> </a:t>
                </a:r>
              </a:p>
              <a:p>
                <a:endParaRPr lang="en-US" sz="1200" i="1" dirty="0" smtClean="0">
                  <a:latin typeface="Cambria Math" panose="02040503050406030204" pitchFamily="18" charset="0"/>
                </a:endParaRPr>
              </a:p>
              <a:p>
                <a:r>
                  <a:rPr lang="en-US" sz="2000" dirty="0" smtClean="0">
                    <a:ea typeface="Cambria Math" panose="02040503050406030204" pitchFamily="18" charset="0"/>
                  </a:rPr>
                  <a:t>                               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−22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−4</m:t>
                        </m:r>
                      </m:den>
                    </m:f>
                  </m:oMath>
                </a14:m>
                <a:endParaRPr lang="en-US" sz="20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000" b="0" dirty="0" smtClean="0">
                    <a:ea typeface="Cambria Math" panose="02040503050406030204" pitchFamily="18" charset="0"/>
                  </a:rPr>
                  <a:t>                                    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=5</m:t>
                    </m:r>
                    <m:f>
                      <m:fPr>
                        <m:ctrlPr>
                          <a:rPr lang="en-US" sz="2000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smtClean="0"/>
                  <a:t>  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698" y="3749944"/>
                <a:ext cx="3662477" cy="2439514"/>
              </a:xfrm>
              <a:prstGeom prst="rect">
                <a:avLst/>
              </a:prstGeom>
              <a:blipFill>
                <a:blip r:embed="rId4"/>
                <a:stretch>
                  <a:fillRect l="-1498" t="-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20921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702833" y="323669"/>
                <a:ext cx="6096000" cy="285719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2×</m:t>
                    </m:r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8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2400" dirty="0"/>
                  <a:t> </a:t>
                </a:r>
                <a:endParaRPr lang="en-ZA" sz="2400" dirty="0"/>
              </a:p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2×</m:t>
                    </m:r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  <m:d>
                          <m:d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  <m:d>
                          <m:d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sup>
                    </m:sSup>
                  </m:oMath>
                </a14:m>
                <a:r>
                  <a:rPr lang="en-US" sz="2400" dirty="0"/>
                  <a:t> </a:t>
                </a:r>
                <a:endParaRPr lang="en-ZA" sz="2400" dirty="0"/>
              </a:p>
              <a:p>
                <a:r>
                  <a:rPr lang="en-US" sz="2400" dirty="0"/>
                  <a:t>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2×</m:t>
                    </m:r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−3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2400" dirty="0"/>
                  <a:t> </a:t>
                </a:r>
                <a:endParaRPr lang="en-ZA" sz="2400" dirty="0"/>
              </a:p>
              <a:p>
                <a:r>
                  <a:rPr lang="en-US" sz="2400" dirty="0"/>
                  <a:t>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−3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2400" dirty="0"/>
                  <a:t> </a:t>
                </a:r>
                <a:endParaRPr lang="en-ZA" sz="2400" dirty="0"/>
              </a:p>
              <a:p>
                <a:r>
                  <a:rPr lang="en-US" sz="2400" dirty="0"/>
                  <a:t>     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−1=−3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400" dirty="0"/>
                  <a:t> </a:t>
                </a:r>
                <a:endParaRPr lang="en-ZA" sz="2400" dirty="0"/>
              </a:p>
              <a:p>
                <a:r>
                  <a:rPr lang="en-US" sz="2400" dirty="0"/>
                  <a:t>   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+3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400" dirty="0"/>
                  <a:t> </a:t>
                </a:r>
                <a:endParaRPr lang="en-ZA" sz="2400" dirty="0"/>
              </a:p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=1∴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ZA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400" dirty="0"/>
                  <a:t> </a:t>
                </a:r>
                <a:endParaRPr lang="en-ZA" sz="24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833" y="323669"/>
                <a:ext cx="6096000" cy="2857192"/>
              </a:xfrm>
              <a:prstGeom prst="rect">
                <a:avLst/>
              </a:prstGeom>
              <a:blipFill>
                <a:blip r:embed="rId2"/>
                <a:stretch>
                  <a:fillRect l="-1300" t="-10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616772" y="3770261"/>
                <a:ext cx="6096000" cy="270266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81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9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endParaRPr lang="en-ZA" sz="240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  <m:d>
                          <m:dPr>
                            <m:ctrlPr>
                              <a:rPr lang="en-ZA" sz="24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3−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2400" dirty="0"/>
                  <a:t> </a:t>
                </a:r>
                <a:endParaRPr lang="en-ZA" sz="2400" dirty="0"/>
              </a:p>
              <a:p>
                <a:r>
                  <a:rPr lang="en-US" sz="2400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6−2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2400" dirty="0"/>
                  <a:t> </a:t>
                </a:r>
                <a:endParaRPr lang="en-ZA" sz="2400" dirty="0"/>
              </a:p>
              <a:p>
                <a:r>
                  <a:rPr lang="en-US" sz="2400" dirty="0"/>
                  <a:t> 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+6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ZA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2400" dirty="0"/>
                  <a:t> </a:t>
                </a:r>
                <a:endParaRPr lang="en-ZA" sz="2400" dirty="0"/>
              </a:p>
              <a:p>
                <a:r>
                  <a:rPr lang="en-US" sz="2400" dirty="0"/>
                  <a:t>        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+6=−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400" dirty="0"/>
                  <a:t> </a:t>
                </a:r>
                <a:endParaRPr lang="en-ZA" sz="2400" dirty="0"/>
              </a:p>
              <a:p>
                <a:r>
                  <a:rPr lang="en-US" sz="2400" dirty="0"/>
                  <a:t>                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=−6</m:t>
                    </m:r>
                  </m:oMath>
                </a14:m>
                <a:r>
                  <a:rPr lang="en-US" sz="2400" dirty="0"/>
                  <a:t> </a:t>
                </a:r>
                <a:endParaRPr lang="en-ZA" sz="2400" dirty="0"/>
              </a:p>
              <a:p>
                <a:r>
                  <a:rPr lang="en-US" sz="2400" dirty="0"/>
                  <a:t>             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∴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=−2</m:t>
                    </m:r>
                  </m:oMath>
                </a14:m>
                <a:r>
                  <a:rPr lang="en-US" sz="2400" dirty="0"/>
                  <a:t> </a:t>
                </a:r>
                <a:endParaRPr lang="en-ZA" sz="24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772" y="3770261"/>
                <a:ext cx="6096000" cy="2702663"/>
              </a:xfrm>
              <a:prstGeom prst="rect">
                <a:avLst/>
              </a:prstGeom>
              <a:blipFill>
                <a:blip r:embed="rId3"/>
                <a:stretch>
                  <a:fillRect l="-1300" t="-11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5637007" y="2974489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6579348" y="513050"/>
                <a:ext cx="2364045" cy="21064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sz="2400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=81</m:t>
                      </m:r>
                    </m:oMath>
                  </m:oMathPara>
                </a14:m>
                <a:endParaRPr lang="en-US" dirty="0" smtClean="0"/>
              </a:p>
              <a:p>
                <a:endParaRPr lang="en-US" sz="1200" dirty="0" smtClean="0"/>
              </a:p>
              <a:p>
                <a:r>
                  <a:rPr lang="en-US" dirty="0" smtClean="0"/>
                  <a:t>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b="0" dirty="0" smtClean="0"/>
                  <a:t> </a:t>
                </a:r>
              </a:p>
              <a:p>
                <a:endParaRPr lang="en-US" sz="1200" b="0" dirty="0" smtClean="0"/>
              </a:p>
              <a:p>
                <a:r>
                  <a:rPr lang="en-US" dirty="0" smtClean="0"/>
                  <a:t>      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+1=4</m:t>
                    </m:r>
                  </m:oMath>
                </a14:m>
                <a:r>
                  <a:rPr lang="en-US" sz="2400" b="0" i="1" dirty="0" smtClean="0">
                    <a:latin typeface="Cambria Math" panose="02040503050406030204" pitchFamily="18" charset="0"/>
                  </a:rPr>
                  <a:t> </a:t>
                </a:r>
                <a:endParaRPr lang="en-US" b="0" i="1" dirty="0" smtClean="0">
                  <a:latin typeface="Cambria Math" panose="02040503050406030204" pitchFamily="18" charset="0"/>
                </a:endParaRPr>
              </a:p>
              <a:p>
                <a:endParaRPr lang="en-US" sz="1100" b="0" i="1" dirty="0" smtClean="0">
                  <a:latin typeface="Cambria Math" panose="02040503050406030204" pitchFamily="18" charset="0"/>
                </a:endParaRPr>
              </a:p>
              <a:p>
                <a:r>
                  <a:rPr lang="en-US" sz="2400" b="0" dirty="0" smtClean="0">
                    <a:ea typeface="Cambria Math" panose="02040503050406030204" pitchFamily="18" charset="0"/>
                  </a:rPr>
                  <a:t>     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US" sz="2400" dirty="0" smtClean="0"/>
                  <a:t> </a:t>
                </a:r>
                <a:endParaRPr lang="en-US" sz="24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9348" y="513050"/>
                <a:ext cx="2364045" cy="21064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18383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77655" y="404316"/>
                <a:ext cx="3058017" cy="47550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i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n-US" sz="2400" i="0"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en-US" sz="2400" i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i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  <m:r>
                      <a:rPr lang="en-US" sz="2400" i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i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endParaRPr lang="en-US" sz="2400" dirty="0" smtClean="0"/>
              </a:p>
              <a:p>
                <a:endParaRPr lang="en-US" sz="160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n-US" sz="2400"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(−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−2)</m:t>
                        </m:r>
                      </m:sup>
                    </m:sSup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2400" dirty="0" smtClean="0"/>
                  <a:t> </a:t>
                </a:r>
              </a:p>
              <a:p>
                <a:endParaRPr lang="en-US" sz="1600" dirty="0" smtClean="0"/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 </m:t>
                    </m:r>
                    <m:sSup>
                      <m:sSupPr>
                        <m:ctrlPr>
                          <a:rPr lang="en-US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n-US" sz="2400" smtClean="0"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2400" dirty="0" smtClean="0"/>
                  <a:t>  </a:t>
                </a:r>
              </a:p>
              <a:p>
                <a:endParaRPr lang="en-US" sz="1400" dirty="0" smtClean="0"/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         </m:t>
                    </m:r>
                    <m:sSup>
                      <m:sSupPr>
                        <m:ctrlPr>
                          <a:rPr lang="en-US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2400" dirty="0" smtClean="0"/>
                  <a:t> </a:t>
                </a:r>
              </a:p>
              <a:p>
                <a:endParaRPr lang="en-US" sz="1600" dirty="0" smtClean="0"/>
              </a:p>
              <a:p>
                <a:r>
                  <a:rPr lang="en-US" sz="2400" dirty="0" smtClean="0"/>
                  <a:t>     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endParaRPr lang="en-US" sz="2400" dirty="0" smtClean="0"/>
              </a:p>
              <a:p>
                <a:endParaRPr lang="en-US" sz="1200" dirty="0" smtClean="0"/>
              </a:p>
              <a:p>
                <a:r>
                  <a:rPr lang="en-US" sz="2400" b="0" dirty="0" smtClean="0"/>
                  <a:t>         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−4=−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sz="2400" b="0" dirty="0" smtClean="0"/>
              </a:p>
              <a:p>
                <a:endParaRPr lang="en-US" sz="1200" b="0" dirty="0" smtClean="0"/>
              </a:p>
              <a:p>
                <a:r>
                  <a:rPr lang="en-US" sz="2400" b="0" dirty="0" smtClean="0"/>
                  <a:t>          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lang="en-US" sz="2400" b="0" dirty="0" smtClean="0"/>
                  <a:t> </a:t>
                </a:r>
              </a:p>
              <a:p>
                <a:r>
                  <a:rPr lang="en-US" sz="2400" b="0" dirty="0" smtClean="0"/>
                  <a:t>               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lang="en-US" sz="2400" dirty="0" smtClean="0"/>
                  <a:t> </a:t>
                </a:r>
              </a:p>
              <a:p>
                <a:r>
                  <a:rPr lang="en-US" sz="2400" dirty="0" smtClean="0">
                    <a:ea typeface="Cambria Math" panose="02040503050406030204" pitchFamily="18" charset="0"/>
                  </a:rPr>
                  <a:t>                    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sz="2400" dirty="0" smtClean="0"/>
                  <a:t>  </a:t>
                </a:r>
                <a:endParaRPr lang="en-US" sz="24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655" y="404316"/>
                <a:ext cx="3058017" cy="4755084"/>
              </a:xfrm>
              <a:prstGeom prst="rect">
                <a:avLst/>
              </a:prstGeom>
              <a:blipFill>
                <a:blip r:embed="rId2"/>
                <a:stretch>
                  <a:fillRect l="-2590" t="-6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6169642" y="576437"/>
                <a:ext cx="2514919" cy="32387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sSup>
                      <m:sSupPr>
                        <m:ctrlPr>
                          <a:rPr lang="en-US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2000" i="0"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i="0">
                            <a:latin typeface="Cambria Math" panose="02040503050406030204" pitchFamily="18" charset="0"/>
                          </a:rPr>
                          <m:t>−4</m:t>
                        </m:r>
                      </m:sup>
                    </m:sSup>
                    <m:r>
                      <a:rPr lang="en-US" sz="2000" i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2000" i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endParaRPr lang="en-US" sz="2000" dirty="0" smtClean="0"/>
              </a:p>
              <a:p>
                <a:endParaRPr lang="en-US" sz="1200" dirty="0"/>
              </a:p>
              <a:p>
                <a:r>
                  <a:rPr lang="en-US" sz="1200" dirty="0" smtClean="0"/>
                  <a:t>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2000" b="0" i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endParaRPr lang="en-US" sz="2000" dirty="0" smtClean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sz="1200" dirty="0" smtClean="0"/>
              </a:p>
              <a:p>
                <a:r>
                  <a:rPr lang="en-US" sz="2000" dirty="0" smtClean="0"/>
                  <a:t> 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2000" b="0" i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2000" dirty="0" smtClean="0"/>
                  <a:t> 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sz="1400" dirty="0" smtClean="0"/>
              </a:p>
              <a:p>
                <a:r>
                  <a:rPr lang="en-US" sz="2000" dirty="0" smtClean="0"/>
                  <a:t>          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−4=−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000" b="0" dirty="0" smtClean="0"/>
                  <a:t> 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sz="1200" b="0" dirty="0" smtClean="0"/>
              </a:p>
              <a:p>
                <a:r>
                  <a:rPr lang="en-US" sz="2000" dirty="0" smtClean="0"/>
                  <a:t>                   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sz="2000" dirty="0" smtClean="0"/>
                  <a:t> 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sz="1400" dirty="0" smtClean="0"/>
              </a:p>
              <a:p>
                <a:r>
                  <a:rPr lang="en-US" sz="2000" dirty="0" smtClean="0">
                    <a:ea typeface="Cambria Math" panose="02040503050406030204" pitchFamily="18" charset="0"/>
                  </a:rPr>
                  <a:t>                  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000" dirty="0" smtClean="0"/>
                  <a:t> 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sz="20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9642" y="576437"/>
                <a:ext cx="2514919" cy="3238707"/>
              </a:xfrm>
              <a:prstGeom prst="rect">
                <a:avLst/>
              </a:prstGeom>
              <a:blipFill>
                <a:blip r:embed="rId3"/>
                <a:stretch>
                  <a:fillRect l="-2179" t="-5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964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8066"/>
          </a:xfrm>
        </p:spPr>
        <p:txBody>
          <a:bodyPr/>
          <a:lstStyle/>
          <a:p>
            <a:r>
              <a:rPr lang="en-US" dirty="0" smtClean="0"/>
              <a:t>Changing the subject of the formulae</a:t>
            </a:r>
            <a:endParaRPr lang="en-Z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sz="half" idx="1"/>
              </p:nvPr>
            </p:nvSpPr>
            <p:spPr>
              <a:xfrm>
                <a:off x="1215614" y="1430767"/>
                <a:ext cx="4804186" cy="4746196"/>
              </a:xfrm>
            </p:spPr>
            <p:txBody>
              <a:bodyPr>
                <a:normAutofit fontScale="92500" lnSpcReduction="20000"/>
              </a:bodyPr>
              <a:lstStyle/>
              <a:p>
                <a:pPr lvl="0"/>
                <a:r>
                  <a:rPr lang="en-ZA" dirty="0"/>
                  <a:t>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=7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−5</m:t>
                    </m:r>
                  </m:oMath>
                </a14:m>
                <a:endParaRPr lang="en-ZA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+5=7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:r>
                  <a:rPr lang="en-ZA" dirty="0"/>
                  <a:t>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</a:rPr>
                      <m:t>∴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ZA" i="1">
                            <a:latin typeface="Cambria Math" panose="02040503050406030204" pitchFamily="18" charset="0"/>
                          </a:rPr>
                          <m:t>+5</m:t>
                        </m:r>
                      </m:num>
                      <m:den>
                        <m:r>
                          <a:rPr lang="en-ZA" i="1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:r>
                  <a:rPr lang="en-ZA" dirty="0"/>
                  <a:t> </a:t>
                </a:r>
                <a:endParaRPr lang="en-ZA" dirty="0" smtClean="0"/>
              </a:p>
              <a:p>
                <a:pPr lvl="0"/>
                <a:r>
                  <a:rPr lang="en-ZA" dirty="0" smtClean="0"/>
                  <a:t>   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ZA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ZA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−7</m:t>
                    </m:r>
                  </m:oMath>
                </a14:m>
                <a:endParaRPr lang="en-ZA" dirty="0" smtClean="0"/>
              </a:p>
              <a:p>
                <a:pPr marL="0" lvl="0" indent="0">
                  <a:buNone/>
                </a:pPr>
                <a:endParaRPr lang="en-ZA" sz="1400" dirty="0"/>
              </a:p>
              <a:p>
                <a:pPr marL="0" indent="0">
                  <a:buNone/>
                </a:pPr>
                <a:r>
                  <a:rPr lang="en-ZA" dirty="0" smtClean="0"/>
                  <a:t>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+7=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ZA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:r>
                  <a:rPr lang="en-ZA" dirty="0" smtClean="0"/>
                  <a:t>  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</a:rPr>
                      <m:t>∴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=2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ZA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ZA" i="1">
                            <a:latin typeface="Cambria Math" panose="02040503050406030204" pitchFamily="18" charset="0"/>
                          </a:rPr>
                          <m:t>+7</m:t>
                        </m:r>
                      </m:e>
                    </m:d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:r>
                  <a:rPr lang="en-ZA" dirty="0" smtClean="0"/>
                  <a:t>         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</a:rPr>
                      <m:t>=2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+14</m:t>
                    </m:r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:r>
                  <a:rPr lang="en-ZA" dirty="0"/>
                  <a:t> </a:t>
                </a:r>
              </a:p>
              <a:p>
                <a:pPr marL="0" lvl="0" indent="0">
                  <a:buNone/>
                </a:pPr>
                <a:r>
                  <a:rPr lang="en-ZA" dirty="0" smtClean="0"/>
                  <a:t>             </a:t>
                </a:r>
                <a:endParaRPr lang="en-ZA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215614" y="1430767"/>
                <a:ext cx="4804186" cy="4746196"/>
              </a:xfrm>
              <a:blipFill rotWithShape="0">
                <a:blip r:embed="rId2"/>
                <a:stretch>
                  <a:fillRect l="-1901" t="-2956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572922" y="1430767"/>
                <a:ext cx="4780878" cy="4746196"/>
              </a:xfrm>
            </p:spPr>
            <p:txBody>
              <a:bodyPr>
                <a:normAutofit fontScale="92500" lnSpcReduction="20000"/>
              </a:bodyPr>
              <a:lstStyle/>
              <a:p>
                <a:pPr lvl="0"/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ZA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ZA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ZA" i="1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</m:oMath>
                </a14:m>
                <a:endParaRPr lang="en-ZA" dirty="0" smtClean="0"/>
              </a:p>
              <a:p>
                <a:pPr marL="0" lvl="0" indent="0">
                  <a:buNone/>
                </a:pPr>
                <a:endParaRPr lang="en-ZA" sz="15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</a:rPr>
                      <m:t>𝑦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ZA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ZA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ZA" i="1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ZA" i="1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:r>
                  <a:rPr lang="en-ZA" dirty="0"/>
                  <a:t>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𝑥𝑦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:r>
                  <a:rPr lang="en-ZA" dirty="0"/>
                  <a:t> </a:t>
                </a:r>
                <a:r>
                  <a:rPr lang="en-ZA" dirty="0" smtClean="0"/>
                  <a:t> </a:t>
                </a:r>
                <a:r>
                  <a:rPr lang="en-ZA" dirty="0"/>
                  <a:t>     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</a:rPr>
                      <m:t> 2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𝑥𝑦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=1−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:r>
                  <a:rPr lang="en-ZA" dirty="0" smtClean="0"/>
                  <a:t>         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</a:rPr>
                      <m:t>∴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ZA" i="1">
                            <a:latin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a:rPr lang="en-ZA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ZA" i="1"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ZA" dirty="0"/>
                  <a:t> </a:t>
                </a:r>
              </a:p>
              <a:p>
                <a:endParaRPr lang="en-ZA" dirty="0"/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572922" y="1430767"/>
                <a:ext cx="4780878" cy="4746196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466905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1854"/>
          </a:xfrm>
        </p:spPr>
        <p:txBody>
          <a:bodyPr/>
          <a:lstStyle/>
          <a:p>
            <a:r>
              <a:rPr lang="en-US" dirty="0" smtClean="0"/>
              <a:t>Changing the subject of the formulae</a:t>
            </a:r>
            <a:endParaRPr lang="en-Z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925618" y="1825625"/>
                <a:ext cx="9428181" cy="4351338"/>
              </a:xfrm>
            </p:spPr>
            <p:txBody>
              <a:bodyPr/>
              <a:lstStyle/>
              <a:p>
                <a:pPr lvl="0"/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ZA" i="1">
                            <a:latin typeface="Cambria Math" panose="02040503050406030204" pitchFamily="18" charset="0"/>
                          </a:rPr>
                          <m:t>1+</m:t>
                        </m:r>
                        <m:f>
                          <m:fPr>
                            <m:ctrlPr>
                              <a:rPr lang="en-ZA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ZA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ZA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e>
                    </m:d>
                  </m:oMath>
                </a14:m>
                <a:endParaRPr lang="en-ZA" dirty="0"/>
              </a:p>
              <a:p>
                <a:pPr marL="0" indent="0">
                  <a:buNone/>
                </a:pPr>
                <a:r>
                  <a:rPr lang="en-ZA" dirty="0" smtClean="0"/>
                  <a:t>   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ZA" dirty="0"/>
                  <a:t> 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</a:rPr>
                      <m:t>∴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:r>
                  <a:rPr lang="en-ZA" dirty="0"/>
                  <a:t> </a:t>
                </a:r>
              </a:p>
              <a:p>
                <a:pPr lvl="0"/>
                <a:r>
                  <a:rPr lang="en-ZA" dirty="0"/>
                  <a:t>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ZA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ZA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ZA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ZA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ZA" i="1"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</m:oMath>
                </a14:m>
                <a:endParaRPr lang="en-ZA" dirty="0"/>
              </a:p>
              <a:p>
                <a:pPr marL="0" indent="0">
                  <a:buNone/>
                </a:pPr>
                <a:r>
                  <a:rPr lang="en-ZA" dirty="0" smtClean="0"/>
                  <a:t>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𝑔𝑦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ZA" i="1">
                            <a:latin typeface="Cambria Math"/>
                          </a:rPr>
                        </m:ctrlPr>
                      </m:sSupPr>
                      <m:e>
                        <m:r>
                          <a:rPr lang="en-ZA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ZA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ZA" dirty="0"/>
                  <a:t> </a:t>
                </a:r>
              </a:p>
              <a:p>
                <a:pPr marL="0" indent="0">
                  <a:buNone/>
                </a:pPr>
                <a:r>
                  <a:rPr lang="en-ZA" dirty="0"/>
                  <a:t>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</a:rPr>
                      <m:t>∴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ZA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ZA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ZA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ZA" i="1">
                            <a:latin typeface="Cambria Math" panose="02040503050406030204" pitchFamily="18" charset="0"/>
                          </a:rPr>
                          <m:t>𝑔𝑦</m:t>
                        </m:r>
                      </m:e>
                    </m:rad>
                  </m:oMath>
                </a14:m>
                <a:r>
                  <a:rPr lang="en-ZA" dirty="0"/>
                  <a:t> </a:t>
                </a:r>
              </a:p>
              <a:p>
                <a:endParaRPr lang="en-ZA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25618" y="1825625"/>
                <a:ext cx="9428181" cy="4351338"/>
              </a:xfrm>
              <a:blipFill rotWithShape="0">
                <a:blip r:embed="rId2"/>
                <a:stretch>
                  <a:fillRect l="-1164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58092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647413" y="313981"/>
                <a:ext cx="2451569" cy="26446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ZA" sz="2400" i="1" smtClean="0">
                        <a:latin typeface="Cambria Math"/>
                      </a:rPr>
                      <m:t>𝑦</m:t>
                    </m:r>
                    <m:r>
                      <a:rPr lang="en-ZA" sz="2400" i="1" smtClean="0">
                        <a:latin typeface="Cambria Math"/>
                      </a:rPr>
                      <m:t>=−5+</m:t>
                    </m:r>
                    <m:f>
                      <m:fPr>
                        <m:ctrlPr>
                          <a:rPr lang="en-ZA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sz="24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ZA" sz="2400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ZA" sz="2400" i="1">
                        <a:latin typeface="Cambria Math"/>
                      </a:rPr>
                      <m:t>𝑥</m:t>
                    </m:r>
                  </m:oMath>
                </a14:m>
                <a:endParaRPr lang="en-ZA" sz="2400" dirty="0" smtClean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ZA" sz="1200" dirty="0" smtClean="0"/>
              </a:p>
              <a:p>
                <a:r>
                  <a:rPr lang="en-ZA" sz="2400" dirty="0" smtClean="0"/>
                  <a:t>      </a:t>
                </a:r>
                <a14:m>
                  <m:oMath xmlns:m="http://schemas.openxmlformats.org/officeDocument/2006/math">
                    <m:r>
                      <a:rPr lang="en-ZA" sz="2400" i="1">
                        <a:latin typeface="Cambria Math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+5=</m:t>
                    </m:r>
                    <m:f>
                      <m:fPr>
                        <m:ctrlPr>
                          <a:rPr lang="en-ZA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sz="24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ZA" sz="2400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ZA" sz="2400" i="1">
                        <a:latin typeface="Cambria Math"/>
                      </a:rPr>
                      <m:t>𝑥</m:t>
                    </m:r>
                  </m:oMath>
                </a14:m>
                <a:r>
                  <a:rPr lang="en-ZA" sz="2400" dirty="0" smtClean="0"/>
                  <a:t> </a:t>
                </a:r>
              </a:p>
              <a:p>
                <a:endParaRPr lang="en-ZA" sz="1600" dirty="0"/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3</m:t>
                    </m:r>
                    <m:d>
                      <m:dPr>
                        <m:ctrlPr>
                          <a:rPr lang="en-ZA" sz="24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ZA" sz="2400" i="1">
                            <a:latin typeface="Cambria Math"/>
                          </a:rPr>
                          <m:t>𝑦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+5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000" b="0" dirty="0" smtClean="0"/>
                  <a:t>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1200" b="0" dirty="0" smtClean="0"/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</m:t>
                    </m:r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+15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dirty="0" smtClean="0"/>
                  <a:t> </a:t>
                </a:r>
                <a:endParaRPr lang="en-US" sz="20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413" y="313981"/>
                <a:ext cx="2451569" cy="2644635"/>
              </a:xfrm>
              <a:prstGeom prst="rect">
                <a:avLst/>
              </a:prstGeom>
              <a:blipFill>
                <a:blip r:embed="rId2"/>
                <a:stretch>
                  <a:fillRect l="-4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7049845" y="556708"/>
                <a:ext cx="6096000" cy="277467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ZA" sz="2400" i="1" smtClean="0">
                        <a:latin typeface="Cambria Math"/>
                      </a:rPr>
                      <m:t>𝑦</m:t>
                    </m:r>
                    <m:r>
                      <a:rPr lang="en-ZA" sz="2400" i="1" smtClean="0">
                        <a:latin typeface="Cambria Math"/>
                      </a:rPr>
                      <m:t>=15+5</m:t>
                    </m:r>
                    <m:r>
                      <a:rPr lang="en-ZA" sz="2400" i="1" smtClean="0">
                        <a:latin typeface="Cambria Math"/>
                      </a:rPr>
                      <m:t>𝑥</m:t>
                    </m:r>
                  </m:oMath>
                </a14:m>
                <a:endParaRPr lang="en-US" sz="2400" i="1" dirty="0" smtClean="0">
                  <a:latin typeface="Cambria Math"/>
                </a:endParaRPr>
              </a:p>
              <a:p>
                <a:r>
                  <a:rPr lang="en-US" i="1" dirty="0">
                    <a:latin typeface="Cambria Math"/>
                  </a:rPr>
                  <a:t> </a:t>
                </a:r>
                <a:endParaRPr lang="en-US" sz="1400" i="1" dirty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−15=5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400" i="1" dirty="0">
                    <a:latin typeface="Cambria Math" panose="02040503050406030204" pitchFamily="18" charset="0"/>
                  </a:rPr>
                  <a:t> </a:t>
                </a:r>
                <a:endParaRPr lang="en-US" sz="2400" i="1" dirty="0" smtClean="0">
                  <a:latin typeface="Cambria Math" panose="02040503050406030204" pitchFamily="18" charset="0"/>
                </a:endParaRPr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:r>
                  <a:rPr lang="en-US" sz="2400" dirty="0">
                    <a:ea typeface="Cambria Math" panose="02040503050406030204" pitchFamily="18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−15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0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endParaRPr lang="en-US" sz="200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en-US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dirty="0">
                    <a:ea typeface="Cambria Math" panose="02040503050406030204" pitchFamily="18" charset="0"/>
                  </a:rPr>
                  <a:t>           </a:t>
                </a:r>
                <a:r>
                  <a:rPr lang="en-US" dirty="0" smtClean="0">
                    <a:ea typeface="Cambria Math" panose="02040503050406030204" pitchFamily="18" charset="0"/>
                  </a:rPr>
                  <a:t>      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−3</m:t>
                    </m:r>
                  </m:oMath>
                </a14:m>
                <a:r>
                  <a:rPr lang="en-ZA" sz="2400" dirty="0"/>
                  <a:t> </a:t>
                </a: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9845" y="556708"/>
                <a:ext cx="6096000" cy="2774670"/>
              </a:xfrm>
              <a:prstGeom prst="rect">
                <a:avLst/>
              </a:prstGeom>
              <a:blipFill>
                <a:blip r:embed="rId3"/>
                <a:stretch>
                  <a:fillRect l="-1300" t="-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798545" y="3610094"/>
                <a:ext cx="2847511" cy="17249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−3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=5</m:t>
                    </m:r>
                    <m:r>
                      <a:rPr lang="en-ZA" sz="24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ZA" sz="2400" i="1" dirty="0">
                        <a:latin typeface="Cambria Math" panose="02040503050406030204" pitchFamily="18" charset="0"/>
                      </a:rPr>
                      <m:t>27</m:t>
                    </m:r>
                  </m:oMath>
                </a14:m>
                <a:endParaRPr lang="en-US" sz="2400" i="1" dirty="0" smtClean="0">
                  <a:latin typeface="Cambria Math" panose="02040503050406030204" pitchFamily="18" charset="0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sz="1200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ZA" sz="2400" i="1" dirty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ZA" sz="2400" i="1" dirty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−27=5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400" b="0" i="1" dirty="0" smtClean="0">
                    <a:latin typeface="Cambria Math" panose="02040503050406030204" pitchFamily="18" charset="0"/>
                  </a:rPr>
                  <a:t> 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sz="1200" b="0" i="1" dirty="0" smtClean="0">
                  <a:latin typeface="Cambria Math" panose="02040503050406030204" pitchFamily="18" charset="0"/>
                </a:endParaRPr>
              </a:p>
              <a:p>
                <a:r>
                  <a:rPr lang="en-US" sz="2400" b="0" dirty="0" smtClean="0">
                    <a:ea typeface="Cambria Math" panose="02040503050406030204" pitchFamily="18" charset="0"/>
                  </a:rPr>
                  <a:t>            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dirty="0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−3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−27</m:t>
                        </m:r>
                      </m:num>
                      <m:den>
                        <m:r>
                          <a:rPr lang="en-US" sz="2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400" i="1" dirty="0" smtClean="0">
                    <a:latin typeface="Cambria Math" panose="02040503050406030204" pitchFamily="18" charset="0"/>
                  </a:rPr>
                  <a:t> </a:t>
                </a:r>
                <a:endParaRPr lang="en-US" sz="240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545" y="3610094"/>
                <a:ext cx="2847511" cy="1724959"/>
              </a:xfrm>
              <a:prstGeom prst="rect">
                <a:avLst/>
              </a:prstGeom>
              <a:blipFill>
                <a:blip r:embed="rId4"/>
                <a:stretch>
                  <a:fillRect l="-2998" t="-10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5595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804232" y="673256"/>
                <a:ext cx="2261453" cy="34547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ZA" sz="2800" i="1" smtClean="0">
                        <a:latin typeface="Cambria Math"/>
                      </a:rPr>
                      <m:t>𝑦</m:t>
                    </m:r>
                    <m:r>
                      <a:rPr lang="en-ZA" sz="280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</m:den>
                    </m:f>
                  </m:oMath>
                </a14:m>
                <a:endParaRPr lang="en-US" sz="2800" i="1" dirty="0" smtClean="0">
                  <a:latin typeface="Cambria Math" panose="020405030504060302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2000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  <m:d>
                      <m:d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=8</m:t>
                    </m:r>
                  </m:oMath>
                </a14:m>
                <a:r>
                  <a:rPr lang="en-US" sz="2800" b="0" i="1" dirty="0" smtClean="0">
                    <a:latin typeface="Cambria Math" panose="02040503050406030204" pitchFamily="18" charset="0"/>
                  </a:rPr>
                  <a:t> </a:t>
                </a:r>
              </a:p>
              <a:p>
                <a:endParaRPr lang="en-US" b="0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−6=</m:t>
                    </m:r>
                    <m:f>
                      <m:f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sz="2800" b="0" i="1" dirty="0" smtClean="0">
                    <a:latin typeface="Cambria Math" panose="02040503050406030204" pitchFamily="18" charset="0"/>
                  </a:rPr>
                  <a:t> </a:t>
                </a:r>
              </a:p>
              <a:p>
                <a:endParaRPr lang="en-US" sz="1600" b="0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+6</m:t>
                    </m:r>
                  </m:oMath>
                </a14:m>
                <a:r>
                  <a:rPr lang="en-US" sz="2800" i="1" dirty="0" smtClean="0">
                    <a:latin typeface="Cambria Math"/>
                  </a:rPr>
                  <a:t> </a:t>
                </a:r>
              </a:p>
              <a:p>
                <a:endParaRPr lang="en-US" sz="1100" i="1" dirty="0" smtClean="0">
                  <a:latin typeface="Cambria Math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232" y="673256"/>
                <a:ext cx="2261453" cy="345479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6834691" y="673256"/>
                <a:ext cx="6096000" cy="292490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=1+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sz="2400" i="1" dirty="0" smtClean="0">
                  <a:latin typeface="Cambria Math" panose="02040503050406030204" pitchFamily="18" charset="0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sz="1400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−1=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400" i="1" dirty="0" smtClean="0">
                    <a:latin typeface="Cambria Math" panose="02040503050406030204" pitchFamily="18" charset="0"/>
                  </a:rPr>
                  <a:t> </a:t>
                </a:r>
              </a:p>
              <a:p>
                <a:endParaRPr lang="en-US" sz="120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−3=2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400" b="0" dirty="0" smtClean="0"/>
                  <a:t> </a:t>
                </a:r>
              </a:p>
              <a:p>
                <a:endParaRPr lang="en-US" sz="1400" b="0" dirty="0" smtClean="0"/>
              </a:p>
              <a:p>
                <a:r>
                  <a:rPr lang="en-US" sz="2400" dirty="0" smtClean="0">
                    <a:ea typeface="Cambria Math" panose="02040503050406030204" pitchFamily="18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 smtClean="0"/>
                  <a:t> </a:t>
                </a:r>
                <a:endParaRPr lang="en-US" sz="2400" dirty="0"/>
              </a:p>
              <a:p>
                <a:endParaRPr lang="en-US" sz="160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4691" y="673256"/>
                <a:ext cx="6096000" cy="2924903"/>
              </a:xfrm>
              <a:prstGeom prst="rect">
                <a:avLst/>
              </a:prstGeom>
              <a:blipFill>
                <a:blip r:embed="rId3"/>
                <a:stretch>
                  <a:fillRect l="-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8742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694526" y="768537"/>
                <a:ext cx="2373407" cy="4908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ZA" sz="24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ZA" sz="240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ZA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sz="2400" i="1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ZA" sz="24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ZA" sz="2400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ZA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sz="2400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ZA" sz="24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2400" i="1" dirty="0" smtClean="0">
                  <a:latin typeface="Cambria Math" panose="02040503050406030204" pitchFamily="18" charset="0"/>
                </a:endParaRPr>
              </a:p>
              <a:p>
                <a:endParaRPr lang="en-US" sz="240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ZA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ZA" sz="2400" i="1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ZA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ZA" sz="2400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ZA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ZA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ZA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 smtClean="0"/>
              </a:p>
              <a:p>
                <a:endParaRPr lang="en-US" sz="14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24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ZA" sz="24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ZA" sz="2400" i="1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num>
                            <m:den>
                              <m:r>
                                <a:rPr lang="en-ZA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400" b="0" dirty="0" smtClean="0"/>
              </a:p>
              <a:p>
                <a:endParaRPr lang="en-US" sz="1600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400" dirty="0" smtClean="0"/>
              </a:p>
              <a:p>
                <a:endParaRPr lang="en-US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+7=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400" dirty="0"/>
              </a:p>
              <a:p>
                <a:endParaRPr lang="en-US" sz="24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=−2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+7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526" y="768537"/>
                <a:ext cx="2373407" cy="4908331"/>
              </a:xfrm>
              <a:prstGeom prst="rect">
                <a:avLst/>
              </a:prstGeom>
              <a:blipFill>
                <a:blip r:embed="rId2"/>
                <a:stretch>
                  <a:fillRect b="-1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6538634" y="768537"/>
                <a:ext cx="2314910" cy="58300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ZA" sz="24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ZA" sz="2400" i="1" smtClean="0">
                        <a:latin typeface="Cambria Math" panose="02040503050406030204" pitchFamily="18" charset="0"/>
                      </a:rPr>
                      <m:t>=3−</m:t>
                    </m:r>
                    <m:f>
                      <m:fPr>
                        <m:ctrlPr>
                          <a:rPr lang="en-ZA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sz="24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ZA" sz="24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ZA" sz="24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ZA" sz="24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−3=−</m:t>
                      </m:r>
                      <m:f>
                        <m:fPr>
                          <m:ctrlPr>
                            <a:rPr lang="en-ZA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ZA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ZA" sz="2400" i="1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ZA" sz="2400" dirty="0" smtClean="0"/>
              </a:p>
              <a:p>
                <a:endParaRPr lang="en-ZA" sz="16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ZA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ZA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ZA" sz="2400" i="1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=3−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ZA" sz="2400" dirty="0" smtClean="0"/>
              </a:p>
              <a:p>
                <a:endParaRPr lang="en-ZA" dirty="0" smtClean="0"/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=5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sz="2400" b="0" i="1" dirty="0" smtClean="0">
                    <a:latin typeface="Cambria Math" panose="02040503050406030204" pitchFamily="18" charset="0"/>
                  </a:rPr>
                  <a:t> </a:t>
                </a:r>
              </a:p>
              <a:p>
                <a:endParaRPr lang="en-US" sz="1400" b="0" i="1" dirty="0" smtClean="0">
                  <a:latin typeface="Cambria Math" panose="02040503050406030204" pitchFamily="18" charset="0"/>
                </a:endParaRPr>
              </a:p>
              <a:p>
                <a:r>
                  <a:rPr lang="en-US" sz="2400" b="0" dirty="0" smtClean="0"/>
                  <a:t>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=15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−5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y</m:t>
                    </m:r>
                  </m:oMath>
                </a14:m>
                <a:r>
                  <a:rPr lang="en-ZA" sz="2400" dirty="0" smtClean="0"/>
                  <a:t> </a:t>
                </a:r>
              </a:p>
              <a:p>
                <a:endParaRPr lang="en-ZA" sz="1600" dirty="0" smtClean="0"/>
              </a:p>
              <a:p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=</m:t>
                    </m:r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15</m:t>
                        </m:r>
                        <m:r>
                          <a:rPr lang="en-US" sz="2400">
                            <a:latin typeface="Cambria Math" panose="02040503050406030204" pitchFamily="18" charset="0"/>
                          </a:rPr>
                          <m:t>−5</m:t>
                        </m:r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y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ZA" dirty="0" smtClean="0"/>
              </a:p>
              <a:p>
                <a:endParaRPr lang="en-ZA" sz="14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5−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ZA" dirty="0"/>
              </a:p>
              <a:p>
                <a:endParaRPr lang="en-ZA" dirty="0"/>
              </a:p>
              <a:p>
                <a:endParaRPr lang="en-ZA" dirty="0"/>
              </a:p>
              <a:p>
                <a:endParaRPr lang="en-ZA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8634" y="768537"/>
                <a:ext cx="2314910" cy="5830058"/>
              </a:xfrm>
              <a:prstGeom prst="rect">
                <a:avLst/>
              </a:prstGeom>
              <a:blipFill>
                <a:blip r:embed="rId3"/>
                <a:stretch>
                  <a:fillRect l="-7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92002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100866" y="501337"/>
                <a:ext cx="5009478" cy="20015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marR="0" lvl="0" indent="-28575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ZA" sz="2000" dirty="0" smtClean="0"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ZA" sz="24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ZA" sz="24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=13</m:t>
                    </m:r>
                    <m:r>
                      <a:rPr lang="en-ZA" sz="24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ZA" sz="24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−18</m:t>
                    </m:r>
                  </m:oMath>
                </a14:m>
                <a:endParaRPr lang="en-US" sz="2400" i="1" dirty="0" smtClean="0">
                  <a:latin typeface="Cambria Math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R="0" lv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</a:pPr>
                <a14:m>
                  <m:oMath xmlns:m="http://schemas.openxmlformats.org/officeDocument/2006/math">
                    <m:r>
                      <a:rPr lang="en-ZA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ZA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+18=13</m:t>
                    </m:r>
                    <m:r>
                      <a:rPr lang="en-ZA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lang="en-ZA" sz="2400" dirty="0">
                    <a:latin typeface="Calibri Light" panose="020F03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ZA" sz="2400" dirty="0" smtClean="0">
                  <a:latin typeface="Calibri Light" panose="020F03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R="0" lv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en-ZA" sz="2400" dirty="0">
                    <a:latin typeface="Calibri Light" panose="020F03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ZA" sz="2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  <m:r>
                          <a:rPr lang="en-ZA" sz="2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+18</m:t>
                        </m:r>
                      </m:num>
                      <m:den>
                        <m:r>
                          <a:rPr lang="en-ZA" sz="2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13</m:t>
                        </m:r>
                      </m:den>
                    </m:f>
                    <m:r>
                      <a:rPr lang="en-ZA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ZA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0866" y="501337"/>
                <a:ext cx="5009478" cy="2001510"/>
              </a:xfrm>
              <a:prstGeom prst="rect">
                <a:avLst/>
              </a:prstGeom>
              <a:blipFill>
                <a:blip r:embed="rId2"/>
                <a:stretch>
                  <a:fillRect l="-10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842683" y="2978395"/>
                <a:ext cx="6096000" cy="375218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285750" marR="0" lvl="0" indent="-28575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ZA" sz="24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ZA" sz="240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ZA" sz="2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13</m:t>
                        </m:r>
                      </m:num>
                      <m:den>
                        <m:r>
                          <a:rPr lang="en-ZA" sz="2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ZA" sz="2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+18</m:t>
                        </m:r>
                      </m:den>
                    </m:f>
                  </m:oMath>
                </a14:m>
                <a:r>
                  <a:rPr lang="en-US" sz="2000" dirty="0" smtClean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endParaRPr lang="en-US" sz="2000" dirty="0" smtClean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lv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</a:pPr>
                <a14:m>
                  <m:oMath xmlns:m="http://schemas.openxmlformats.org/officeDocument/2006/math">
                    <m:r>
                      <a:rPr lang="en-ZA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𝑥𝑦</m:t>
                    </m:r>
                    <m:r>
                      <a:rPr lang="en-ZA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+18</m:t>
                    </m:r>
                    <m:r>
                      <a:rPr lang="en-ZA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ZA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=13</m:t>
                    </m:r>
                  </m:oMath>
                </a14:m>
                <a:r>
                  <a:rPr lang="en-ZA" sz="2400" dirty="0">
                    <a:latin typeface="Calibri Light" panose="020F03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685800" marR="0">
                  <a:lnSpc>
                    <a:spcPct val="150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en-ZA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𝑥𝑦</m:t>
                    </m:r>
                    <m:r>
                      <a:rPr lang="en-ZA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=13−18</m:t>
                    </m:r>
                    <m:r>
                      <a:rPr lang="en-ZA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𝑦</m:t>
                    </m:r>
                  </m:oMath>
                </a14:m>
                <a:r>
                  <a:rPr lang="en-ZA" sz="2400" dirty="0">
                    <a:latin typeface="Calibri Light" panose="020F03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marR="0">
                  <a:lnSpc>
                    <a:spcPct val="150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ZA" sz="2400" dirty="0" smtClean="0">
                    <a:latin typeface="Calibri Light" panose="020F03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ZA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∴</m:t>
                    </m:r>
                    <m:r>
                      <a:rPr lang="en-ZA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ZA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ZA" sz="2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13</m:t>
                        </m:r>
                      </m:num>
                      <m:den>
                        <m:r>
                          <a:rPr lang="en-ZA" sz="2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18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den>
                    </m:f>
                  </m:oMath>
                </a14:m>
                <a:endParaRPr lang="en-US" sz="2000" dirty="0" smtClean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marR="0">
                  <a:lnSpc>
                    <a:spcPct val="150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2000" b="0" dirty="0" smtClean="0"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latin typeface="Cambria Math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ZA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13</m:t>
                        </m:r>
                      </m:num>
                      <m:den>
                        <m:r>
                          <a:rPr lang="en-ZA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18 </m:t>
                    </m:r>
                  </m:oMath>
                </a14:m>
                <a:r>
                  <a:rPr lang="en-US" sz="2000" dirty="0" smtClean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endParaRPr lang="en-US" sz="2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683" y="2978395"/>
                <a:ext cx="6096000" cy="3752181"/>
              </a:xfrm>
              <a:prstGeom prst="rect">
                <a:avLst/>
              </a:prstGeom>
              <a:blipFill>
                <a:blip r:embed="rId3"/>
                <a:stretch>
                  <a:fillRect l="-3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6350598" y="913134"/>
                <a:ext cx="6096000" cy="383278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285750" marR="0" lvl="0" indent="-28575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ZA" sz="2400" dirty="0" smtClean="0"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en-ZA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ZA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ZA" sz="2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13</m:t>
                        </m:r>
                      </m:num>
                      <m:den>
                        <m:r>
                          <a:rPr lang="en-ZA" sz="2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den>
                    </m:f>
                    <m:r>
                      <a:rPr lang="en-ZA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+18</m:t>
                    </m:r>
                  </m:oMath>
                </a14:m>
                <a:endParaRPr lang="en-US" sz="2400" dirty="0" smtClean="0"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R="0" lv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ZA" sz="2400" dirty="0" smtClean="0"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ZA" sz="1400" dirty="0" smtClean="0"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R="0" lv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ZA" sz="2400" dirty="0"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ZA" sz="2400" dirty="0" smtClean="0"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ZA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ZA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−18=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ZA" sz="2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13</m:t>
                        </m:r>
                      </m:num>
                      <m:den>
                        <m:r>
                          <a:rPr lang="en-ZA" sz="2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ZA" sz="2400" dirty="0">
                    <a:latin typeface="Calibri Light" panose="020F03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ZA" sz="2400" dirty="0" smtClean="0">
                    <a:latin typeface="Calibri Light" panose="020F03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R="0" lv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ZA" sz="2400" dirty="0" smtClean="0">
                    <a:latin typeface="Calibri Light" panose="020F03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ZA" sz="1600" dirty="0" smtClean="0">
                    <a:latin typeface="Calibri Light" panose="020F03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ZA" sz="1050" dirty="0">
                  <a:latin typeface="Calibri Light" panose="020F03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R="0" lv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ZA" sz="20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ZA" sz="20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−18)=</m:t>
                    </m:r>
                    <m:f>
                      <m:fPr>
                        <m:ctrlPr>
                          <a:rPr lang="en-US" sz="2000" i="1">
                            <a:latin typeface="Cambria Math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ZA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13</m:t>
                        </m:r>
                      </m:num>
                      <m:den>
                        <m:r>
                          <a:rPr lang="en-ZA" sz="20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ZA" sz="1400" dirty="0" smtClean="0">
                    <a:latin typeface="Calibri Light" panose="020F03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R="0" lv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ZA" sz="1400" dirty="0" smtClean="0">
                  <a:latin typeface="Calibri Light" panose="020F03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ZA" sz="2400" dirty="0">
                    <a:latin typeface="Calibri Light" panose="020F03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ZA" sz="2400" dirty="0" smtClean="0">
                    <a:latin typeface="Calibri Light" panose="020F03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en-ZA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∴</m:t>
                    </m:r>
                    <m:r>
                      <a:rPr lang="en-ZA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ZA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ZA" sz="2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13</m:t>
                        </m:r>
                      </m:num>
                      <m:den>
                        <m:r>
                          <a:rPr lang="en-ZA" sz="2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  <m:r>
                          <a:rPr lang="en-ZA" sz="2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−18</m:t>
                        </m:r>
                      </m:den>
                    </m:f>
                  </m:oMath>
                </a14:m>
                <a:r>
                  <a:rPr lang="en-US" sz="2400" dirty="0" smtClean="0"/>
                  <a:t> </a:t>
                </a:r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0598" y="913134"/>
                <a:ext cx="6096000" cy="3832781"/>
              </a:xfrm>
              <a:prstGeom prst="rect">
                <a:avLst/>
              </a:prstGeom>
              <a:blipFill>
                <a:blip r:embed="rId4"/>
                <a:stretch>
                  <a:fillRect l="-1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32608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39096" y="489472"/>
                <a:ext cx="1650388" cy="17158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ZA" sz="2000" i="1" smtClean="0">
                        <a:latin typeface="Cambria Math"/>
                      </a:rPr>
                      <m:t>𝑦</m:t>
                    </m:r>
                    <m:r>
                      <a:rPr lang="en-ZA" sz="2000" i="1" smtClean="0">
                        <a:latin typeface="Cambria Math"/>
                      </a:rPr>
                      <m:t>=7</m:t>
                    </m:r>
                    <m:r>
                      <a:rPr lang="en-ZA" sz="2000" i="1" smtClean="0">
                        <a:latin typeface="Cambria Math"/>
                      </a:rPr>
                      <m:t>𝑥</m:t>
                    </m:r>
                    <m:r>
                      <a:rPr lang="en-ZA" sz="2000" i="1" smtClean="0">
                        <a:latin typeface="Cambria Math"/>
                      </a:rPr>
                      <m:t>+11</m:t>
                    </m:r>
                  </m:oMath>
                </a14:m>
                <a:endParaRPr lang="en-US" sz="2000" i="1" dirty="0" smtClean="0"/>
              </a:p>
              <a:p>
                <a:endParaRPr lang="en-US" sz="2000" i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−11=7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000" i="1" dirty="0">
                  <a:latin typeface="Cambria Math" panose="02040503050406030204" pitchFamily="18" charset="0"/>
                </a:endParaRPr>
              </a:p>
              <a:p>
                <a:endParaRPr lang="en-US" sz="14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∴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−11</m:t>
                          </m:r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i="1" dirty="0" smtClean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096" y="489472"/>
                <a:ext cx="1650388" cy="1715854"/>
              </a:xfrm>
              <a:prstGeom prst="rect">
                <a:avLst/>
              </a:prstGeom>
              <a:blipFill>
                <a:blip r:embed="rId2"/>
                <a:stretch>
                  <a:fillRect l="-8889" t="-3901" r="-4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679213" y="2826136"/>
                <a:ext cx="2085379" cy="22685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800" i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𝑧</m:t>
                        </m:r>
                      </m:den>
                    </m:f>
                  </m:oMath>
                </a14:m>
                <a:endParaRPr lang="en-US" sz="2800" dirty="0" smtClean="0"/>
              </a:p>
              <a:p>
                <a:endParaRPr lang="en-US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𝑧𝑦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 smtClean="0"/>
              </a:p>
              <a:p>
                <a:endParaRPr lang="en-US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∴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𝑧𝑦</m:t>
                          </m:r>
                        </m:e>
                      </m:ra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213" y="2826136"/>
                <a:ext cx="2085379" cy="22685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5988992" y="608710"/>
                <a:ext cx="2835328" cy="22621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 smtClean="0"/>
                  <a:t>    </a:t>
                </a:r>
                <a14:m>
                  <m:oMath xmlns:m="http://schemas.openxmlformats.org/officeDocument/2006/math">
                    <m:r>
                      <a:rPr lang="en-US" sz="2000" smtClean="0">
                        <a:latin typeface="Cambria Math" panose="02040503050406030204" pitchFamily="18" charset="0"/>
                      </a:rPr>
                      <m:t>30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000" i="0">
                        <a:latin typeface="Cambria Math" panose="02040503050406030204" pitchFamily="18" charset="0"/>
                      </a:rPr>
                      <m:t>=15−3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 smtClean="0"/>
                  <a:t> 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sz="1200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>
                        <a:latin typeface="Cambria Math" panose="02040503050406030204" pitchFamily="18" charset="0"/>
                      </a:rPr>
                      <m:t>30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−15</m:t>
                    </m:r>
                    <m:r>
                      <a:rPr lang="en-US" sz="2000">
                        <a:latin typeface="Cambria Math" panose="02040503050406030204" pitchFamily="18" charset="0"/>
                      </a:rPr>
                      <m:t>=−3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000" dirty="0" smtClean="0"/>
                  <a:t> </a:t>
                </a:r>
              </a:p>
              <a:p>
                <a:endParaRPr lang="en-US" sz="1100" dirty="0" smtClean="0"/>
              </a:p>
              <a:p>
                <a:r>
                  <a:rPr lang="en-US" sz="2000" dirty="0" smtClean="0"/>
                  <a:t>             </a:t>
                </a:r>
                <a14:m>
                  <m:oMath xmlns:m="http://schemas.openxmlformats.org/officeDocument/2006/math">
                    <m:r>
                      <a:rPr lang="en-US" sz="200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00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=−30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+15</m:t>
                    </m:r>
                  </m:oMath>
                </a14:m>
                <a:r>
                  <a:rPr lang="en-US" sz="2000" dirty="0" smtClean="0"/>
                  <a:t> </a:t>
                </a:r>
              </a:p>
              <a:p>
                <a:endParaRPr lang="en-US" dirty="0"/>
              </a:p>
              <a:p>
                <a:r>
                  <a:rPr lang="en-US" sz="2000" dirty="0" smtClean="0"/>
                  <a:t>             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=−10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+5</m:t>
                    </m:r>
                  </m:oMath>
                </a14:m>
                <a:r>
                  <a:rPr lang="en-US" sz="2000" dirty="0" smtClean="0"/>
                  <a:t> </a:t>
                </a:r>
                <a:endParaRPr lang="en-US" sz="2000" dirty="0"/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8992" y="608710"/>
                <a:ext cx="2835328" cy="2262158"/>
              </a:xfrm>
              <a:prstGeom prst="rect">
                <a:avLst/>
              </a:prstGeom>
              <a:blipFill>
                <a:blip r:embed="rId4"/>
                <a:stretch>
                  <a:fillRect l="-1931" t="-10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6742819" y="3104485"/>
                <a:ext cx="2132379" cy="3235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ZA" sz="2400" i="1" smtClean="0">
                        <a:latin typeface="Cambria Math"/>
                      </a:rPr>
                      <m:t>𝑦</m:t>
                    </m:r>
                    <m:r>
                      <a:rPr lang="en-ZA" sz="240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ZA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ZA" sz="2400" i="1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ZA" sz="2400" i="1">
                            <a:latin typeface="Cambria Math" panose="02040503050406030204" pitchFamily="18" charset="0"/>
                          </a:rPr>
                          <m:t>15</m:t>
                        </m:r>
                        <m:r>
                          <a:rPr lang="en-ZA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m:rPr>
                            <m:nor/>
                          </m:rPr>
                          <a:rPr lang="en-US" sz="2400" dirty="0"/>
                          <m:t> 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US" sz="2400" dirty="0" smtClean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14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=7+15</m:t>
                      </m:r>
                      <m:r>
                        <a:rPr lang="en-ZA" sz="2400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400" dirty="0" smtClean="0"/>
              </a:p>
              <a:p>
                <a:r>
                  <a:rPr lang="en-US" sz="2400" dirty="0" smtClean="0"/>
                  <a:t> </a:t>
                </a:r>
                <a:endParaRPr lang="en-US" sz="1600" dirty="0" smtClean="0"/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−7=15</m:t>
                    </m:r>
                    <m:r>
                      <a:rPr lang="en-ZA" sz="2400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400" dirty="0" smtClean="0"/>
                  <a:t> </a:t>
                </a:r>
              </a:p>
              <a:p>
                <a:endParaRPr lang="en-US" sz="1400" dirty="0"/>
              </a:p>
              <a:p>
                <a14:m>
                  <m:oMath xmlns:m="http://schemas.openxmlformats.org/officeDocument/2006/math">
                    <m:r>
                      <a:rPr lang="en-ZA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−7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2400" dirty="0" smtClean="0"/>
                  <a:t> </a:t>
                </a:r>
                <a:endParaRPr lang="en-US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2819" y="3104485"/>
                <a:ext cx="2132379" cy="3235886"/>
              </a:xfrm>
              <a:prstGeom prst="rect">
                <a:avLst/>
              </a:prstGeom>
              <a:blipFill>
                <a:blip r:embed="rId5"/>
                <a:stretch>
                  <a:fillRect l="-2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9535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511006" y="365590"/>
                <a:ext cx="3058722" cy="4898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ZA" dirty="0">
                    <a:latin typeface="Calibri Light" panose="020F03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Given: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ZA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ZA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8</m:t>
                        </m:r>
                      </m:den>
                    </m:f>
                    <m:r>
                      <a:rPr lang="en-ZA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;</m:t>
                    </m:r>
                    <m:r>
                      <a:rPr lang="en-ZA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ZA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=−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ZA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7</m:t>
                        </m:r>
                      </m:den>
                    </m:f>
                    <m:r>
                      <a:rPr lang="en-ZA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;</m:t>
                    </m:r>
                    <m:r>
                      <a:rPr lang="en-ZA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𝑧</m:t>
                    </m:r>
                    <m:r>
                      <a:rPr lang="en-ZA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=2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4</m:t>
                        </m:r>
                      </m:num>
                      <m:den>
                        <m:r>
                          <a:rPr lang="en-ZA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9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006" y="365590"/>
                <a:ext cx="3058722" cy="489814"/>
              </a:xfrm>
              <a:prstGeom prst="rect">
                <a:avLst/>
              </a:prstGeom>
              <a:blipFill>
                <a:blip r:embed="rId2"/>
                <a:stretch>
                  <a:fillRect l="-1793" b="-7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511006" y="1074802"/>
                <a:ext cx="6096000" cy="2234138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285750" marR="0" lvl="0" indent="-28575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en-US" i="1">
                            <a:latin typeface="Cambria Math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ZA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  <m:r>
                          <a:rPr lang="en-ZA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𝑥𝑦</m:t>
                        </m:r>
                      </m:num>
                      <m:den>
                        <m:r>
                          <a:rPr lang="en-ZA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a:rPr lang="en-ZA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𝑧</m:t>
                        </m:r>
                      </m:den>
                    </m:f>
                    <m:r>
                      <a:rPr lang="en-ZA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ZA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  <m:d>
                          <m:dPr>
                            <m:ctrlPr>
                              <a:rPr lang="en-US" i="1">
                                <a:latin typeface="Cambria Math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ZA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5</m:t>
                                </m:r>
                              </m:num>
                              <m:den>
                                <m:r>
                                  <a:rPr lang="en-ZA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8</m:t>
                                </m:r>
                              </m:den>
                            </m:f>
                          </m:e>
                        </m:d>
                        <m:d>
                          <m:dPr>
                            <m:ctrlPr>
                              <a:rPr lang="en-US" i="1">
                                <a:latin typeface="Cambria Math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ZA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ZA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3</m:t>
                                </m:r>
                              </m:num>
                              <m:den>
                                <m:r>
                                  <a:rPr lang="en-ZA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7</m:t>
                                </m:r>
                              </m:den>
                            </m:f>
                          </m:e>
                        </m:d>
                      </m:num>
                      <m:den>
                        <m:r>
                          <a:rPr lang="en-ZA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d>
                          <m:dPr>
                            <m:ctrlPr>
                              <a:rPr lang="en-US" i="1">
                                <a:latin typeface="Cambria Math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ZA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22</m:t>
                                </m:r>
                              </m:num>
                              <m:den>
                                <m:r>
                                  <a:rPr lang="en-ZA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9</m:t>
                                </m:r>
                              </m:den>
                            </m:f>
                          </m:e>
                        </m:d>
                      </m:den>
                    </m:f>
                    <m:r>
                      <a:rPr lang="en-ZA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i="1">
                                <a:latin typeface="Cambria Math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ZA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5</m:t>
                                </m:r>
                              </m:num>
                              <m:den>
                                <m:r>
                                  <a:rPr lang="en-ZA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  <m:d>
                          <m:dPr>
                            <m:ctrlPr>
                              <a:rPr lang="en-US" i="1">
                                <a:latin typeface="Cambria Math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ZA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ZA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3</m:t>
                                </m:r>
                              </m:num>
                              <m:den>
                                <m:r>
                                  <a:rPr lang="en-ZA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7</m:t>
                                </m:r>
                              </m:den>
                            </m:f>
                          </m:e>
                        </m:d>
                      </m:num>
                      <m:den>
                        <m:f>
                          <m:fPr>
                            <m:ctrlPr>
                              <a:rPr lang="en-US" i="1">
                                <a:latin typeface="Cambria Math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ZA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22</m:t>
                            </m:r>
                          </m:num>
                          <m:den>
                            <m:r>
                              <a:rPr lang="en-ZA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9</m:t>
                            </m:r>
                          </m:den>
                        </m:f>
                      </m:den>
                    </m:f>
                  </m:oMath>
                </a14:m>
                <a:r>
                  <a:rPr lang="en-US" sz="1600" dirty="0" smtClean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16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685800" marR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ZA" dirty="0">
                    <a:latin typeface="Calibri Light" panose="020F03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r>
                  <a:rPr lang="en-ZA" dirty="0" smtClean="0">
                    <a:latin typeface="Calibri Light" panose="020F03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ZA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−15</m:t>
                        </m:r>
                      </m:num>
                      <m:den>
                        <m:r>
                          <a:rPr lang="en-ZA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14</m:t>
                        </m:r>
                      </m:den>
                    </m:f>
                    <m:r>
                      <a:rPr lang="en-ZA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×</m:t>
                    </m:r>
                    <m:f>
                      <m:fPr>
                        <m:ctrlPr>
                          <a:rPr lang="en-US" i="1">
                            <a:latin typeface="Cambria Math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ZA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ZA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22</m:t>
                        </m:r>
                      </m:den>
                    </m:f>
                  </m:oMath>
                </a14:m>
                <a:r>
                  <a:rPr lang="en-ZA" dirty="0">
                    <a:latin typeface="Calibri Light" panose="020F03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685800" marR="0">
                  <a:lnSpc>
                    <a:spcPct val="150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ZA" dirty="0">
                    <a:latin typeface="Calibri Light" panose="020F03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r>
                  <a:rPr lang="en-ZA" dirty="0" smtClean="0">
                    <a:latin typeface="Calibri Light" panose="020F03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=−</m:t>
                    </m:r>
                    <m:f>
                      <m:fPr>
                        <m:ctrlPr>
                          <a:rPr lang="en-US" i="1">
                            <a:latin typeface="Cambria Math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ZA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45</m:t>
                        </m:r>
                      </m:num>
                      <m:den>
                        <m:r>
                          <a:rPr lang="en-ZA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308</m:t>
                        </m:r>
                      </m:den>
                    </m:f>
                  </m:oMath>
                </a14:m>
                <a:r>
                  <a:rPr lang="en-ZA" dirty="0">
                    <a:latin typeface="Calibri Light" panose="020F03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006" y="1074802"/>
                <a:ext cx="6096000" cy="22341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521728" y="3393752"/>
                <a:ext cx="6096000" cy="3082639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285750" marR="0" lvl="0" indent="-28575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ZA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ZA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ZA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5</m:t>
                            </m:r>
                          </m:den>
                        </m:f>
                        <m:r>
                          <a:rPr lang="en-ZA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ZA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+3</m:t>
                        </m:r>
                        <m:r>
                          <a:rPr lang="en-ZA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𝑧</m:t>
                        </m:r>
                      </m:num>
                      <m:den>
                        <m:r>
                          <a:rPr lang="en-ZA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7</m:t>
                        </m:r>
                        <m:r>
                          <a:rPr lang="en-ZA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  <m:r>
                          <a:rPr lang="en-ZA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ZA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𝑧</m:t>
                        </m:r>
                      </m:den>
                    </m:f>
                    <m:r>
                      <a:rPr lang="en-ZA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ZA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ZA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ZA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5</m:t>
                            </m:r>
                          </m:den>
                        </m:f>
                        <m:d>
                          <m:dPr>
                            <m:ctrlPr>
                              <a:rPr lang="en-US" i="1">
                                <a:latin typeface="Cambria Math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ZA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5</m:t>
                                </m:r>
                              </m:num>
                              <m:den>
                                <m:r>
                                  <a:rPr lang="en-ZA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8</m:t>
                                </m:r>
                              </m:den>
                            </m:f>
                          </m:e>
                        </m:d>
                        <m:r>
                          <a:rPr lang="en-ZA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+3</m:t>
                        </m:r>
                        <m:d>
                          <m:dPr>
                            <m:ctrlPr>
                              <a:rPr lang="en-US" i="1">
                                <a:latin typeface="Cambria Math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ZA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22</m:t>
                                </m:r>
                              </m:num>
                              <m:den>
                                <m:r>
                                  <a:rPr lang="en-ZA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9</m:t>
                                </m:r>
                              </m:den>
                            </m:f>
                          </m:e>
                        </m:d>
                      </m:num>
                      <m:den>
                        <m:r>
                          <a:rPr lang="en-ZA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7</m:t>
                        </m:r>
                        <m:d>
                          <m:dPr>
                            <m:ctrlPr>
                              <a:rPr lang="en-US" i="1">
                                <a:latin typeface="Cambria Math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ZA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ZA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3</m:t>
                                </m:r>
                              </m:num>
                              <m:den>
                                <m:r>
                                  <a:rPr lang="en-ZA" i="1"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7</m:t>
                                </m:r>
                              </m:den>
                            </m:f>
                          </m:e>
                        </m:d>
                        <m:r>
                          <a:rPr lang="en-ZA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ZA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22</m:t>
                            </m:r>
                          </m:num>
                          <m:den>
                            <m:r>
                              <a:rPr lang="en-ZA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9</m:t>
                            </m:r>
                          </m:den>
                        </m:f>
                      </m:den>
                    </m:f>
                    <m:r>
                      <a:rPr lang="en-ZA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ZA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ZA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ZA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ZA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ZA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22</m:t>
                            </m:r>
                          </m:num>
                          <m:den>
                            <m:r>
                              <a:rPr lang="en-ZA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den>
                        </m:f>
                      </m:num>
                      <m:den>
                        <m:r>
                          <a:rPr lang="en-ZA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−3+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ZA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22</m:t>
                            </m:r>
                          </m:num>
                          <m:den>
                            <m:r>
                              <a:rPr lang="en-ZA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9</m:t>
                            </m:r>
                          </m:den>
                        </m:f>
                      </m:den>
                    </m:f>
                  </m:oMath>
                </a14:m>
                <a:endParaRPr lang="en-US" sz="16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685800" marR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ZA" dirty="0">
                    <a:latin typeface="Calibri Light" panose="020F03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</a:t>
                </a:r>
                <a:r>
                  <a:rPr lang="en-ZA" dirty="0" smtClean="0">
                    <a:latin typeface="Calibri Light" panose="020F03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i="1">
                                <a:latin typeface="Cambria Math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ZA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41</m:t>
                            </m:r>
                          </m:num>
                          <m:den>
                            <m:r>
                              <a:rPr lang="en-ZA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6</m:t>
                            </m:r>
                          </m:den>
                        </m:f>
                      </m:num>
                      <m:den>
                        <m:r>
                          <a:rPr lang="en-ZA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ZA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ZA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9</m:t>
                            </m:r>
                          </m:den>
                        </m:f>
                      </m:den>
                    </m:f>
                  </m:oMath>
                </a14:m>
                <a:r>
                  <a:rPr lang="en-ZA" dirty="0">
                    <a:latin typeface="Calibri Light" panose="020F03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685800" marR="0">
                  <a:lnSpc>
                    <a:spcPct val="150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ZA" dirty="0">
                    <a:latin typeface="Calibri Light" panose="020F03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</a:t>
                </a:r>
                <a:r>
                  <a:rPr lang="en-ZA" dirty="0" smtClean="0">
                    <a:latin typeface="Calibri Light" panose="020F03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ZA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41</m:t>
                        </m:r>
                      </m:num>
                      <m:den>
                        <m:r>
                          <a:rPr lang="en-ZA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6</m:t>
                        </m:r>
                      </m:den>
                    </m:f>
                    <m:r>
                      <a:rPr lang="en-ZA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×−</m:t>
                    </m:r>
                    <m:f>
                      <m:fPr>
                        <m:ctrlPr>
                          <a:rPr lang="en-US" i="1"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ZA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9</m:t>
                        </m:r>
                      </m:num>
                      <m:den>
                        <m:r>
                          <a:rPr lang="en-ZA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ZA" dirty="0">
                    <a:latin typeface="Calibri Light" panose="020F03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en-ZA" dirty="0">
                    <a:latin typeface="Calibri Light" panose="020F03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</a:t>
                </a:r>
                <a:r>
                  <a:rPr lang="en-ZA" dirty="0" smtClean="0">
                    <a:latin typeface="Calibri Light" panose="020F03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=−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369</m:t>
                        </m:r>
                      </m:num>
                      <m:den>
                        <m:r>
                          <a:rPr lang="en-ZA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30</m:t>
                        </m:r>
                      </m:den>
                    </m:f>
                    <m:r>
                      <a:rPr lang="en-ZA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=−12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9</m:t>
                        </m:r>
                      </m:num>
                      <m:den>
                        <m:r>
                          <a:rPr lang="en-ZA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30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728" y="3393752"/>
                <a:ext cx="6096000" cy="308263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6981713" y="566737"/>
                <a:ext cx="4195482" cy="18564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marR="0" lvl="0" indent="-28575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6</m:t>
                    </m:r>
                    <m:r>
                      <a:rPr lang="en-ZA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𝑦𝑧</m:t>
                    </m:r>
                    <m:r>
                      <a:rPr lang="en-ZA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=6</m:t>
                    </m:r>
                    <m:d>
                      <m:dPr>
                        <m:ctrlPr>
                          <a:rPr lang="en-US" i="1">
                            <a:latin typeface="Cambria Math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latin typeface="Cambria Math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ZA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22</m:t>
                            </m:r>
                          </m:num>
                          <m:den>
                            <m:r>
                              <a:rPr lang="en-ZA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9</m:t>
                            </m:r>
                          </m:den>
                        </m:f>
                      </m:e>
                    </m:d>
                    <m:d>
                      <m:dPr>
                        <m:ctrlPr>
                          <a:rPr lang="en-US" i="1">
                            <a:latin typeface="Cambria Math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ZA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ZA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ZA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7</m:t>
                            </m:r>
                          </m:den>
                        </m:f>
                      </m:e>
                    </m:d>
                  </m:oMath>
                </a14:m>
                <a:endParaRPr lang="en-US" sz="16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685800" marR="0">
                  <a:lnSpc>
                    <a:spcPct val="150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ZA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44</m:t>
                        </m:r>
                      </m:num>
                      <m:den>
                        <m:r>
                          <a:rPr lang="en-ZA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d>
                      <m:dPr>
                        <m:ctrlPr>
                          <a:rPr lang="en-US" i="1"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ZA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ZA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ZA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7</m:t>
                            </m:r>
                          </m:den>
                        </m:f>
                      </m:e>
                    </m:d>
                  </m:oMath>
                </a14:m>
                <a:r>
                  <a:rPr lang="en-US" sz="1600" dirty="0" smtClean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endParaRPr lang="en-U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en-ZA" dirty="0">
                    <a:latin typeface="Calibri Light" panose="020F03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r>
                  <a:rPr lang="en-ZA" dirty="0" smtClean="0">
                    <a:latin typeface="Calibri Light" panose="020F03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14:m>
                  <m:oMath xmlns:m="http://schemas.openxmlformats.org/officeDocument/2006/math">
                    <m:r>
                      <a:rPr lang="en-ZA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=−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44</m:t>
                        </m:r>
                      </m:num>
                      <m:den>
                        <m:r>
                          <a:rPr lang="en-ZA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7</m:t>
                        </m:r>
                      </m:den>
                    </m:f>
                    <m:r>
                      <a:rPr lang="en-ZA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=−6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ZA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ZA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1713" y="566737"/>
                <a:ext cx="4195482" cy="1856406"/>
              </a:xfrm>
              <a:prstGeom prst="rect">
                <a:avLst/>
              </a:prstGeom>
              <a:blipFill>
                <a:blip r:embed="rId5"/>
                <a:stretch>
                  <a:fillRect l="-8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5115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92819"/>
          </a:xfrm>
        </p:spPr>
        <p:txBody>
          <a:bodyPr/>
          <a:lstStyle/>
          <a:p>
            <a:r>
              <a:rPr lang="en-US" b="1" dirty="0">
                <a:latin typeface="Cambria" pitchFamily="18" charset="0"/>
                <a:ea typeface="Cambria" pitchFamily="18" charset="0"/>
              </a:rPr>
              <a:t>Solving </a:t>
            </a:r>
            <a:r>
              <a:rPr lang="en-US" b="1" dirty="0" smtClean="0">
                <a:latin typeface="Cambria" pitchFamily="18" charset="0"/>
                <a:ea typeface="Cambria" pitchFamily="18" charset="0"/>
              </a:rPr>
              <a:t>Equations</a:t>
            </a:r>
            <a:endParaRPr lang="en-ZA" dirty="0">
              <a:latin typeface="Cambria" pitchFamily="18" charset="0"/>
              <a:ea typeface="Cambria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1092820"/>
                <a:ext cx="12192000" cy="5597911"/>
              </a:xfrm>
            </p:spPr>
            <p:txBody>
              <a:bodyPr/>
              <a:lstStyle/>
              <a:p>
                <a:pPr lvl="0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−12=6</m:t>
                    </m:r>
                  </m:oMath>
                </a14:m>
                <a:endParaRPr lang="en-ZA" dirty="0"/>
              </a:p>
              <a:p>
                <a:pPr marL="0" indent="0">
                  <a:buNone/>
                </a:pPr>
                <a:r>
                  <a:rPr lang="en-US" dirty="0"/>
                  <a:t>          </a:t>
                </a:r>
                <a:r>
                  <a:rPr lang="en-US" dirty="0" smtClean="0"/>
                  <a:t>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=6+12</m:t>
                    </m:r>
                  </m:oMath>
                </a14:m>
                <a:r>
                  <a:rPr lang="en-US" dirty="0"/>
                  <a:t> </a:t>
                </a:r>
                <a:endParaRPr lang="en-ZA" dirty="0"/>
              </a:p>
              <a:p>
                <a:pPr marL="0" indent="0">
                  <a:buNone/>
                </a:pPr>
                <a:r>
                  <a:rPr lang="en-US" dirty="0"/>
                  <a:t>          </a:t>
                </a:r>
                <a:r>
                  <a:rPr lang="en-US" dirty="0" smtClean="0"/>
                  <a:t>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=18</m:t>
                    </m:r>
                  </m:oMath>
                </a14:m>
                <a:endParaRPr lang="en-ZA" dirty="0"/>
              </a:p>
              <a:p>
                <a:pPr marL="0" indent="0">
                  <a:buNone/>
                </a:pPr>
                <a:r>
                  <a:rPr lang="en-US" dirty="0" smtClean="0"/>
                  <a:t> 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∴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18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=6</m:t>
                    </m:r>
                  </m:oMath>
                </a14:m>
                <a:endParaRPr lang="en-ZA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lvl="0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15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+5=9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ZA" dirty="0"/>
              </a:p>
              <a:p>
                <a:pPr marL="0" indent="0">
                  <a:buNone/>
                </a:pPr>
                <a:r>
                  <a:rPr lang="en-US" dirty="0"/>
                  <a:t>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15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−9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=−1−5</m:t>
                    </m:r>
                  </m:oMath>
                </a14:m>
                <a:r>
                  <a:rPr lang="en-US" dirty="0"/>
                  <a:t> </a:t>
                </a:r>
                <a:endParaRPr lang="en-ZA" dirty="0"/>
              </a:p>
              <a:p>
                <a:pPr marL="0" indent="0">
                  <a:buNone/>
                </a:pPr>
                <a:r>
                  <a:rPr lang="en-US" dirty="0"/>
                  <a:t>   </a:t>
                </a:r>
                <a:r>
                  <a:rPr lang="en-US" dirty="0" smtClean="0"/>
                  <a:t>     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=−6</m:t>
                    </m:r>
                  </m:oMath>
                </a14:m>
                <a:r>
                  <a:rPr lang="en-US" dirty="0"/>
                  <a:t> </a:t>
                </a:r>
                <a:endParaRPr lang="en-ZA" dirty="0"/>
              </a:p>
              <a:p>
                <a:pPr marL="0" indent="0">
                  <a:buNone/>
                </a:pPr>
                <a:r>
                  <a:rPr lang="en-US" dirty="0"/>
                  <a:t>     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∴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en-US" dirty="0"/>
                  <a:t> </a:t>
                </a:r>
                <a:endParaRPr lang="en-ZA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092820"/>
                <a:ext cx="12192000" cy="5597911"/>
              </a:xfr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416062" y="1097280"/>
                <a:ext cx="357629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ZA" sz="2000" dirty="0">
                    <a:latin typeface="Cambria" pitchFamily="18" charset="0"/>
                    <a:ea typeface="Cambria" pitchFamily="18" charset="0"/>
                  </a:rPr>
                  <a:t>C</a:t>
                </a:r>
                <a:r>
                  <a:rPr lang="en-ZA" sz="2000" dirty="0" smtClean="0">
                    <a:latin typeface="Cambria" pitchFamily="18" charset="0"/>
                    <a:ea typeface="Cambria" pitchFamily="18" charset="0"/>
                  </a:rPr>
                  <a:t>hecking:     </a:t>
                </a:r>
                <a14:m>
                  <m:oMath xmlns:m="http://schemas.openxmlformats.org/officeDocument/2006/math">
                    <m:r>
                      <a:rPr lang="en-ZA" sz="2000" b="0" i="1" smtClean="0">
                        <a:latin typeface="Cambria Math"/>
                      </a:rPr>
                      <m:t>3</m:t>
                    </m:r>
                    <m:d>
                      <m:dPr>
                        <m:ctrlPr>
                          <a:rPr lang="en-ZA" sz="20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ZA" sz="2000" b="0" i="1" smtClean="0">
                            <a:latin typeface="Cambria Math"/>
                          </a:rPr>
                          <m:t>6</m:t>
                        </m:r>
                      </m:e>
                    </m:d>
                    <m:r>
                      <a:rPr lang="en-ZA" sz="2000" b="0" i="1" smtClean="0">
                        <a:latin typeface="Cambria Math"/>
                      </a:rPr>
                      <m:t>−12=6</m:t>
                    </m:r>
                  </m:oMath>
                </a14:m>
                <a:r>
                  <a:rPr lang="en-ZA" sz="2000" b="0" i="1" dirty="0" smtClean="0">
                    <a:latin typeface="Cambria Math"/>
                  </a:rPr>
                  <a:t> </a:t>
                </a:r>
              </a:p>
              <a:p>
                <a:r>
                  <a:rPr lang="en-ZA" sz="2000" b="0" dirty="0" smtClean="0"/>
                  <a:t>                           </a:t>
                </a:r>
                <a14:m>
                  <m:oMath xmlns:m="http://schemas.openxmlformats.org/officeDocument/2006/math">
                    <m:r>
                      <a:rPr lang="en-ZA" sz="2000" b="0" i="1" smtClean="0">
                        <a:latin typeface="Cambria Math"/>
                      </a:rPr>
                      <m:t>18−12=6</m:t>
                    </m:r>
                  </m:oMath>
                </a14:m>
                <a:endParaRPr lang="en-ZA" sz="2000" b="0" i="1" dirty="0" smtClean="0">
                  <a:latin typeface="Cambria Math"/>
                </a:endParaRPr>
              </a:p>
              <a:p>
                <a:r>
                  <a:rPr lang="en-ZA" sz="2000" b="0" dirty="0" smtClean="0"/>
                  <a:t>                                        </a:t>
                </a:r>
                <a14:m>
                  <m:oMath xmlns:m="http://schemas.openxmlformats.org/officeDocument/2006/math">
                    <m:r>
                      <a:rPr lang="en-ZA" sz="2000" b="0" i="1" smtClean="0">
                        <a:latin typeface="Cambria Math"/>
                      </a:rPr>
                      <m:t>6=6</m:t>
                    </m:r>
                  </m:oMath>
                </a14:m>
                <a:r>
                  <a:rPr lang="en-ZA" sz="2000" dirty="0" smtClean="0"/>
                  <a:t> </a:t>
                </a:r>
                <a:endParaRPr lang="en-ZA" sz="2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6062" y="1097280"/>
                <a:ext cx="3576290" cy="1015663"/>
              </a:xfrm>
              <a:prstGeom prst="rect">
                <a:avLst/>
              </a:prstGeom>
              <a:blipFill rotWithShape="1">
                <a:blip r:embed="rId6"/>
                <a:stretch>
                  <a:fillRect l="-1704" t="-2994" b="-9581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/>
          <p:nvPr/>
        </p:nvCxnSpPr>
        <p:spPr>
          <a:xfrm flipV="1">
            <a:off x="2827606" y="1308295"/>
            <a:ext cx="2588456" cy="9425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763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37423"/>
          </a:xfrm>
        </p:spPr>
        <p:txBody>
          <a:bodyPr/>
          <a:lstStyle/>
          <a:p>
            <a:r>
              <a:rPr lang="en-US" b="1" dirty="0" smtClean="0">
                <a:latin typeface="Cambria" pitchFamily="18" charset="0"/>
                <a:ea typeface="Cambria" pitchFamily="18" charset="0"/>
              </a:rPr>
              <a:t>Solving Equations</a:t>
            </a:r>
            <a:endParaRPr lang="en-ZA" dirty="0">
              <a:latin typeface="Cambria" pitchFamily="18" charset="0"/>
              <a:ea typeface="Cambria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1137424"/>
                <a:ext cx="12192000" cy="5720576"/>
              </a:xfrm>
            </p:spPr>
            <p:txBody>
              <a:bodyPr>
                <a:normAutofit lnSpcReduction="10000"/>
              </a:bodyPr>
              <a:lstStyle/>
              <a:p>
                <a:pPr lvl="0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2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+5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−7=3</m:t>
                    </m:r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</m:oMath>
                </a14:m>
                <a:endParaRPr lang="en-ZA" dirty="0"/>
              </a:p>
              <a:p>
                <a:pPr marL="0" indent="0">
                  <a:buNone/>
                </a:pPr>
                <a:r>
                  <a:rPr lang="en-US" dirty="0" smtClean="0"/>
                  <a:t>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+10−7=3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−6</m:t>
                    </m:r>
                  </m:oMath>
                </a14:m>
                <a:r>
                  <a:rPr lang="en-US" dirty="0"/>
                  <a:t> </a:t>
                </a:r>
                <a:endParaRPr lang="en-ZA" dirty="0"/>
              </a:p>
              <a:p>
                <a:pPr marL="0" indent="0">
                  <a:buNone/>
                </a:pPr>
                <a:r>
                  <a:rPr lang="en-US" dirty="0" smtClean="0"/>
                  <a:t>      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+3=3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−6</m:t>
                    </m:r>
                  </m:oMath>
                </a14:m>
                <a:r>
                  <a:rPr lang="en-US" dirty="0"/>
                  <a:t> </a:t>
                </a:r>
                <a:endParaRPr lang="en-ZA" dirty="0"/>
              </a:p>
              <a:p>
                <a:pPr marL="0" indent="0">
                  <a:buNone/>
                </a:pPr>
                <a:r>
                  <a:rPr lang="en-US" dirty="0" smtClean="0"/>
                  <a:t>        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3+6=3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−2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</a:t>
                </a:r>
                <a:endParaRPr lang="en-ZA" dirty="0"/>
              </a:p>
              <a:p>
                <a:pPr marL="0" indent="0">
                  <a:buNone/>
                </a:pPr>
                <a:r>
                  <a:rPr lang="en-US" dirty="0" smtClean="0"/>
                  <a:t>               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9=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</a:t>
                </a:r>
                <a:endParaRPr lang="en-ZA" dirty="0" smtClean="0"/>
              </a:p>
              <a:p>
                <a:pPr marL="0" indent="0">
                  <a:buNone/>
                </a:pPr>
                <a:endParaRPr lang="en-ZA" sz="1500" dirty="0"/>
              </a:p>
              <a:p>
                <a:pPr lvl="0"/>
                <a14:m>
                  <m:oMath xmlns:m="http://schemas.openxmlformats.org/officeDocument/2006/math"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−4=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en-ZA" dirty="0"/>
              </a:p>
              <a:p>
                <a:pPr marL="0" indent="0">
                  <a:buNone/>
                </a:pPr>
                <a:r>
                  <a:rPr lang="en-US" dirty="0" smtClean="0"/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lang="en-US" dirty="0"/>
                  <a:t> </a:t>
                </a:r>
                <a:endParaRPr lang="en-ZA" dirty="0"/>
              </a:p>
              <a:p>
                <a:pPr marL="0" indent="0">
                  <a:buNone/>
                </a:pPr>
                <a:r>
                  <a:rPr lang="en-US" dirty="0" smtClean="0"/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−3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endParaRPr lang="en-ZA" dirty="0"/>
              </a:p>
              <a:p>
                <a:pPr marL="0" indent="0">
                  <a:buNone/>
                </a:pPr>
                <a:r>
                  <a:rPr lang="en-US" dirty="0" smtClean="0"/>
                  <a:t>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lang="en-US" dirty="0"/>
                  <a:t> </a:t>
                </a:r>
                <a:endParaRPr lang="en-ZA" dirty="0"/>
              </a:p>
              <a:p>
                <a:pPr marL="0" indent="0">
                  <a:buNone/>
                </a:pPr>
                <a:r>
                  <a:rPr lang="en-US" dirty="0" smtClean="0"/>
                  <a:t>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∴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=72</m:t>
                    </m:r>
                  </m:oMath>
                </a14:m>
                <a:r>
                  <a:rPr lang="en-US" dirty="0"/>
                  <a:t> </a:t>
                </a:r>
                <a:endParaRPr lang="en-ZA" dirty="0"/>
              </a:p>
              <a:p>
                <a:endParaRPr lang="en-ZA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137424"/>
                <a:ext cx="12192000" cy="5720576"/>
              </a:xfrm>
              <a:blipFill rotWithShape="1">
                <a:blip r:embed="rId4"/>
                <a:stretch>
                  <a:fillRect l="-1000" t="-1706" b="-9488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19643514"/>
                  </p:ext>
                </p:extLst>
              </p:nvPr>
            </p:nvGraphicFramePr>
            <p:xfrm>
              <a:off x="4990123" y="4546078"/>
              <a:ext cx="5381673" cy="222504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381673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ZA" sz="2000" dirty="0" smtClean="0">
                              <a:latin typeface="Cambria" pitchFamily="18" charset="0"/>
                              <a:ea typeface="Cambria" pitchFamily="18" charset="0"/>
                            </a:rPr>
                            <a:t>lcm using prime numbers: </a:t>
                          </a:r>
                          <a14:m>
                            <m:oMath xmlns:m="http://schemas.openxmlformats.org/officeDocument/2006/math">
                              <m:r>
                                <a:rPr lang="en-ZA" sz="2000" b="0" i="0" smtClean="0">
                                  <a:latin typeface="Cambria Math"/>
                                </a:rPr>
                                <m:t>   </m:t>
                              </m:r>
                              <m:r>
                                <a:rPr lang="en-ZA" sz="2000" b="0" i="1" smtClean="0">
                                  <a:latin typeface="Cambria Math"/>
                                </a:rPr>
                                <m:t>9</m:t>
                              </m:r>
                            </m:oMath>
                          </a14:m>
                          <a:r>
                            <a:rPr lang="en-ZA" sz="2000" b="0" dirty="0" smtClean="0">
                              <a:latin typeface="Cambria" pitchFamily="18" charset="0"/>
                              <a:ea typeface="Cambria" pitchFamily="18" charset="0"/>
                            </a:rPr>
                            <a:t>                           6</a:t>
                          </a:r>
                        </a:p>
                        <a:p>
                          <a:r>
                            <a:rPr lang="en-ZA" sz="2000" dirty="0" smtClean="0">
                              <a:latin typeface="Cambria" pitchFamily="18" charset="0"/>
                              <a:ea typeface="Cambria" pitchFamily="18" charset="0"/>
                            </a:rPr>
                            <a:t>                                              </a:t>
                          </a:r>
                        </a:p>
                        <a:p>
                          <a:r>
                            <a:rPr lang="en-ZA" sz="2000" dirty="0" smtClean="0">
                              <a:latin typeface="Cambria" pitchFamily="18" charset="0"/>
                              <a:ea typeface="Cambria" pitchFamily="18" charset="0"/>
                            </a:rPr>
                            <a:t>                                              3         3                    3       2</a:t>
                          </a:r>
                        </a:p>
                        <a:p>
                          <a14:m>
                            <m:oMath xmlns:m="http://schemas.openxmlformats.org/officeDocument/2006/math">
                              <m:r>
                                <a:rPr lang="en-ZA" sz="2000" i="1" smtClean="0">
                                  <a:latin typeface="Cambria Math"/>
                                  <a:ea typeface="Cambria Math"/>
                                </a:rPr>
                                <m:t>∴</m:t>
                              </m:r>
                              <m:r>
                                <a:rPr lang="en-ZA" sz="2000" b="0" i="1" smtClean="0">
                                  <a:latin typeface="Cambria Math"/>
                                  <a:ea typeface="Cambria Math"/>
                                </a:rPr>
                                <m:t>𝑙𝑐𝑚</m:t>
                              </m:r>
                              <m:r>
                                <a:rPr lang="en-ZA" sz="2000" b="0" i="1" smtClean="0">
                                  <a:latin typeface="Cambria Math"/>
                                  <a:ea typeface="Cambria Math"/>
                                </a:rPr>
                                <m:t>=3 ×3×2=18</m:t>
                              </m:r>
                            </m:oMath>
                          </a14:m>
                          <a:r>
                            <a:rPr lang="en-ZA" sz="2000" dirty="0" smtClean="0">
                              <a:latin typeface="Cambria" pitchFamily="18" charset="0"/>
                              <a:ea typeface="Cambria" pitchFamily="18" charset="0"/>
                            </a:rPr>
                            <a:t> </a:t>
                          </a:r>
                        </a:p>
                        <a:p>
                          <a:endParaRPr lang="en-ZA" sz="2000" dirty="0" smtClean="0">
                            <a:latin typeface="Cambria" pitchFamily="18" charset="0"/>
                            <a:ea typeface="Cambria" pitchFamily="18" charset="0"/>
                          </a:endParaRPr>
                        </a:p>
                        <a:p>
                          <a:r>
                            <a:rPr lang="en-ZA" sz="2000" dirty="0" smtClean="0">
                              <a:latin typeface="Cambria" pitchFamily="18" charset="0"/>
                              <a:ea typeface="Cambria" pitchFamily="18" charset="0"/>
                            </a:rPr>
                            <a:t>Multiples</a:t>
                          </a:r>
                          <a:r>
                            <a:rPr lang="en-ZA" sz="2000" baseline="0" dirty="0" smtClean="0">
                              <a:latin typeface="Cambria" pitchFamily="18" charset="0"/>
                              <a:ea typeface="Cambria" pitchFamily="18" charset="0"/>
                            </a:rPr>
                            <a:t> of 9: 9 ; </a:t>
                          </a:r>
                          <a:r>
                            <a:rPr lang="en-ZA" sz="2000" b="1" baseline="0" dirty="0" smtClean="0">
                              <a:latin typeface="Cambria" pitchFamily="18" charset="0"/>
                              <a:ea typeface="Cambria" pitchFamily="18" charset="0"/>
                            </a:rPr>
                            <a:t>18</a:t>
                          </a:r>
                          <a:r>
                            <a:rPr lang="en-ZA" sz="2000" baseline="0" dirty="0" smtClean="0">
                              <a:latin typeface="Cambria" pitchFamily="18" charset="0"/>
                              <a:ea typeface="Cambria" pitchFamily="18" charset="0"/>
                            </a:rPr>
                            <a:t> ; 27</a:t>
                          </a:r>
                        </a:p>
                        <a:p>
                          <a:r>
                            <a:rPr lang="en-ZA" sz="2000" baseline="0" dirty="0" smtClean="0">
                              <a:latin typeface="Cambria" pitchFamily="18" charset="0"/>
                              <a:ea typeface="Cambria" pitchFamily="18" charset="0"/>
                            </a:rPr>
                            <a:t>Multiples of 6: 6; 12; </a:t>
                          </a:r>
                          <a:r>
                            <a:rPr lang="en-ZA" sz="2000" b="1" baseline="0" dirty="0" smtClean="0">
                              <a:latin typeface="Cambria" pitchFamily="18" charset="0"/>
                              <a:ea typeface="Cambria" pitchFamily="18" charset="0"/>
                            </a:rPr>
                            <a:t>18</a:t>
                          </a:r>
                          <a:r>
                            <a:rPr lang="en-ZA" sz="2000" baseline="0" dirty="0" smtClean="0">
                              <a:latin typeface="Cambria" pitchFamily="18" charset="0"/>
                              <a:ea typeface="Cambria" pitchFamily="18" charset="0"/>
                            </a:rPr>
                            <a:t>; 24</a:t>
                          </a:r>
                          <a:r>
                            <a:rPr lang="en-ZA" baseline="0" dirty="0" smtClean="0"/>
                            <a:t> </a:t>
                          </a:r>
                          <a:endParaRPr lang="en-ZA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19643514"/>
                  </p:ext>
                </p:extLst>
              </p:nvPr>
            </p:nvGraphicFramePr>
            <p:xfrm>
              <a:off x="4990123" y="4546078"/>
              <a:ext cx="5381673" cy="222504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381673"/>
                  </a:tblGrid>
                  <a:tr h="22250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113" t="-1370" r="-113" b="-4658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cxnSp>
        <p:nvCxnSpPr>
          <p:cNvPr id="7" name="Straight Arrow Connector 6"/>
          <p:cNvCxnSpPr/>
          <p:nvPr/>
        </p:nvCxnSpPr>
        <p:spPr>
          <a:xfrm flipH="1">
            <a:off x="7821637" y="4811151"/>
            <a:ext cx="376338" cy="4783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8213082" y="4811152"/>
            <a:ext cx="121841" cy="478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9608234" y="4811152"/>
            <a:ext cx="253218" cy="478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9861452" y="4783015"/>
            <a:ext cx="281354" cy="5064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5642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"/>
            <a:ext cx="12192000" cy="981306"/>
          </a:xfrm>
        </p:spPr>
        <p:txBody>
          <a:bodyPr>
            <a:normAutofit/>
          </a:bodyPr>
          <a:lstStyle/>
          <a:p>
            <a:r>
              <a:rPr lang="en-US" b="1" dirty="0"/>
              <a:t>Solving </a:t>
            </a:r>
            <a:r>
              <a:rPr lang="en-US" b="1" dirty="0" smtClean="0"/>
              <a:t>Equations</a:t>
            </a:r>
            <a:endParaRPr lang="en-Z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1204332"/>
                <a:ext cx="12192000" cy="4972631"/>
              </a:xfrm>
            </p:spPr>
            <p:txBody>
              <a:bodyPr>
                <a:normAutofit lnSpcReduction="10000"/>
              </a:bodyPr>
              <a:lstStyle/>
              <a:p>
                <a:pPr lvl="0"/>
                <a14:m>
                  <m:oMath xmlns:m="http://schemas.openxmlformats.org/officeDocument/2006/math">
                    <m:f>
                      <m:fPr>
                        <m:ctrlPr>
                          <a:rPr lang="en-ZA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d>
                      <m:dPr>
                        <m:ctrlPr>
                          <a:rPr lang="en-ZA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36−2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=32</m:t>
                    </m:r>
                  </m:oMath>
                </a14:m>
                <a:endParaRPr lang="en-ZA" dirty="0"/>
              </a:p>
              <a:p>
                <a:pPr marL="0" indent="0">
                  <a:buNone/>
                </a:pPr>
                <a:r>
                  <a:rPr lang="en-US" dirty="0" smtClean="0"/>
                  <a:t>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108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=32</m:t>
                    </m:r>
                  </m:oMath>
                </a14:m>
                <a:r>
                  <a:rPr lang="en-US" dirty="0"/>
                  <a:t> </a:t>
                </a:r>
                <a:endParaRPr lang="en-ZA" dirty="0"/>
              </a:p>
              <a:p>
                <a:pPr marL="0" indent="0">
                  <a:buNone/>
                </a:pPr>
                <a:r>
                  <a:rPr lang="en-US" dirty="0"/>
                  <a:t>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=32−27</m:t>
                    </m:r>
                  </m:oMath>
                </a14:m>
                <a:r>
                  <a:rPr lang="en-US" dirty="0"/>
                  <a:t> </a:t>
                </a:r>
                <a:endParaRPr lang="en-ZA" dirty="0"/>
              </a:p>
              <a:p>
                <a:pPr marL="0" indent="0">
                  <a:buNone/>
                </a:pPr>
                <a:r>
                  <a:rPr lang="en-US" dirty="0"/>
                  <a:t>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−9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en-US" dirty="0"/>
                  <a:t> </a:t>
                </a:r>
                <a:endParaRPr lang="en-ZA" dirty="0"/>
              </a:p>
              <a:p>
                <a:pPr marL="0" indent="0">
                  <a:buNone/>
                </a:pPr>
                <a:r>
                  <a:rPr lang="en-US" dirty="0"/>
                  <a:t>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−5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en-US" dirty="0"/>
                  <a:t> </a:t>
                </a:r>
                <a:endParaRPr lang="en-ZA" dirty="0"/>
              </a:p>
              <a:p>
                <a:pPr marL="0" indent="0">
                  <a:buNone/>
                </a:pPr>
                <a:r>
                  <a:rPr lang="en-US" dirty="0"/>
                  <a:t>             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−5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=30</m:t>
                    </m:r>
                  </m:oMath>
                </a14:m>
                <a:r>
                  <a:rPr lang="en-US" dirty="0"/>
                  <a:t> </a:t>
                </a:r>
                <a:endParaRPr lang="en-ZA" dirty="0"/>
              </a:p>
              <a:p>
                <a:pPr marL="0" indent="0">
                  <a:buNone/>
                </a:pPr>
                <a:r>
                  <a:rPr lang="en-US" dirty="0"/>
                  <a:t>               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∴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ZA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−30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US" i="1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                        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=−6</m:t>
                    </m:r>
                  </m:oMath>
                </a14:m>
                <a:r>
                  <a:rPr lang="en-US" dirty="0"/>
                  <a:t> </a:t>
                </a:r>
                <a:endParaRPr lang="en-ZA" dirty="0"/>
              </a:p>
              <a:p>
                <a:endParaRPr lang="en-ZA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204332"/>
                <a:ext cx="12192000" cy="4972631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3037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84094" y="424926"/>
                <a:ext cx="6417847" cy="20313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2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−3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+4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=2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+5</m:t>
                        </m:r>
                      </m:e>
                    </m:d>
                  </m:oMath>
                </a14:m>
                <a:r>
                  <a:rPr lang="en-US" sz="2400" b="0" dirty="0" smtClean="0"/>
                  <a:t> </a:t>
                </a:r>
              </a:p>
              <a:p>
                <a:r>
                  <a:rPr lang="en-US" sz="2400" b="0" dirty="0" smtClean="0"/>
                  <a:t>      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−2−3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+6+4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−12=2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+10</m:t>
                    </m:r>
                  </m:oMath>
                </a14:m>
                <a:r>
                  <a:rPr lang="en-US" sz="2400" b="0" dirty="0" smtClean="0"/>
                  <a:t> </a:t>
                </a:r>
                <a:endParaRPr lang="en-US" sz="2400" b="0" i="1" dirty="0" smtClean="0">
                  <a:latin typeface="Cambria Math" panose="02040503050406030204" pitchFamily="18" charset="0"/>
                </a:endParaRPr>
              </a:p>
              <a:p>
                <a:r>
                  <a:rPr lang="en-US" sz="2400" b="0" dirty="0" smtClean="0"/>
                  <a:t>                      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−3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+4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−2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=10+2−6</m:t>
                    </m:r>
                  </m:oMath>
                </a14:m>
                <a:r>
                  <a:rPr lang="en-US" sz="2400" b="0" dirty="0" smtClean="0"/>
                  <a:t> </a:t>
                </a:r>
                <a:endParaRPr lang="en-US" sz="2400" b="0" i="1" dirty="0" smtClean="0">
                  <a:latin typeface="Cambria Math" panose="02040503050406030204" pitchFamily="18" charset="0"/>
                </a:endParaRPr>
              </a:p>
              <a:p>
                <a:r>
                  <a:rPr lang="en-US" sz="2400" b="0" dirty="0" smtClean="0"/>
                  <a:t>                                                             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=6</m:t>
                    </m:r>
                  </m:oMath>
                </a14:m>
                <a:r>
                  <a:rPr lang="en-US" sz="2400" b="0" dirty="0" smtClean="0"/>
                  <a:t> </a:t>
                </a:r>
              </a:p>
              <a:p>
                <a:endParaRPr lang="en-US" b="0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094" y="424926"/>
                <a:ext cx="6417847" cy="2031325"/>
              </a:xfrm>
              <a:prstGeom prst="rect">
                <a:avLst/>
              </a:prstGeom>
              <a:blipFill>
                <a:blip r:embed="rId2"/>
                <a:stretch>
                  <a:fillRect l="-2659" t="-39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84094" y="3168127"/>
                <a:ext cx="4400692" cy="221599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−4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  <m:d>
                          <m:d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+6</m:t>
                            </m:r>
                          </m:e>
                        </m:d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=6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+3</m:t>
                    </m:r>
                  </m:oMath>
                </a14:m>
                <a:endParaRPr lang="en-US" sz="2400" b="0" dirty="0" smtClean="0"/>
              </a:p>
              <a:p>
                <a:r>
                  <a:rPr lang="en-US" sz="2400" dirty="0" smtClean="0"/>
                  <a:t>   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−4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+12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=6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+3</m:t>
                    </m:r>
                  </m:oMath>
                </a14:m>
                <a:endParaRPr lang="en-US" sz="2400" b="0" dirty="0" smtClean="0"/>
              </a:p>
              <a:p>
                <a:r>
                  <a:rPr lang="en-US" sz="2400" dirty="0" smtClean="0"/>
                  <a:t>       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−4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+8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−48=6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+3 </m:t>
                    </m:r>
                  </m:oMath>
                </a14:m>
                <a:r>
                  <a:rPr lang="en-US" sz="2400" dirty="0" smtClean="0"/>
                  <a:t> </a:t>
                </a:r>
              </a:p>
              <a:p>
                <a:r>
                  <a:rPr lang="en-US" sz="2400" dirty="0" smtClean="0"/>
                  <a:t>                         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−6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=3+48</m:t>
                    </m:r>
                  </m:oMath>
                </a14:m>
                <a:endParaRPr lang="en-US" sz="2400" b="0" dirty="0" smtClean="0"/>
              </a:p>
              <a:p>
                <a:r>
                  <a:rPr lang="en-US" sz="2400" b="0" dirty="0" smtClean="0"/>
                  <a:t>                              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=51</m:t>
                    </m:r>
                  </m:oMath>
                </a14:m>
                <a:endParaRPr lang="en-US" sz="2400" b="0" dirty="0" smtClean="0"/>
              </a:p>
              <a:p>
                <a:r>
                  <a:rPr lang="en-US" sz="2400" dirty="0" smtClean="0">
                    <a:ea typeface="Cambria Math" panose="02040503050406030204" pitchFamily="18" charset="0"/>
                  </a:rPr>
                  <a:t>                                     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=−51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094" y="3168127"/>
                <a:ext cx="4400692" cy="2215991"/>
              </a:xfrm>
              <a:prstGeom prst="rect">
                <a:avLst/>
              </a:prstGeom>
              <a:blipFill>
                <a:blip r:embed="rId3"/>
                <a:stretch>
                  <a:fillRect l="-3878" t="-3581" b="-5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3577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19548" y="424927"/>
                <a:ext cx="3009542" cy="65410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+7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20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den>
                        </m:f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36</m:t>
                    </m:r>
                  </m:oMath>
                </a14:m>
                <a:endParaRPr lang="en-US" sz="2000" dirty="0" smtClean="0"/>
              </a:p>
              <a:p>
                <a:endParaRPr lang="en-US" sz="1400" dirty="0" smtClean="0"/>
              </a:p>
              <a:p>
                <a:r>
                  <a:rPr lang="en-US" sz="2000" dirty="0" smtClean="0"/>
                  <a:t>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+7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000" i="1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+2</m:t>
                            </m:r>
                          </m:num>
                          <m:den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7</m:t>
                            </m:r>
                          </m:den>
                        </m:f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>
                        <a:latin typeface="Cambria Math" panose="02040503050406030204" pitchFamily="18" charset="0"/>
                      </a:rPr>
                      <m:t>36</m:t>
                    </m:r>
                  </m:oMath>
                </a14:m>
                <a:r>
                  <a:rPr lang="en-US" sz="2000" dirty="0" smtClean="0"/>
                  <a:t> </a:t>
                </a:r>
              </a:p>
              <a:p>
                <a:endParaRPr lang="en-US" sz="1400" dirty="0" smtClean="0"/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          </m:t>
                    </m:r>
                    <m:f>
                      <m:fPr>
                        <m:ctrlPr>
                          <a:rPr lang="en-US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+7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000" i="1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+2</m:t>
                            </m:r>
                          </m:num>
                          <m:den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7</m:t>
                            </m:r>
                          </m:den>
                        </m:f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>
                        <a:latin typeface="Cambria Math" panose="02040503050406030204" pitchFamily="18" charset="0"/>
                      </a:rPr>
                      <m:t>36</m:t>
                    </m:r>
                  </m:oMath>
                </a14:m>
                <a:r>
                  <a:rPr lang="en-US" sz="2000" dirty="0" smtClean="0"/>
                  <a:t> </a:t>
                </a:r>
              </a:p>
              <a:p>
                <a:endParaRPr lang="en-US" sz="2000" dirty="0" smtClean="0"/>
              </a:p>
              <a:p>
                <a:r>
                  <a:rPr lang="en-US" sz="2000" dirty="0" smtClean="0"/>
                  <a:t>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d>
                          <m:dPr>
                            <m:ctrlPr>
                              <a:rPr lang="en-US" sz="20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9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+7</m:t>
                            </m:r>
                          </m:e>
                        </m:d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  <m:d>
                          <m:dPr>
                            <m:ctrlPr>
                              <a:rPr lang="en-US" sz="20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+2</m:t>
                            </m:r>
                          </m:e>
                        </m:d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den>
                    </m:f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>
                        <a:latin typeface="Cambria Math" panose="02040503050406030204" pitchFamily="18" charset="0"/>
                      </a:rPr>
                      <m:t>36</m:t>
                    </m:r>
                  </m:oMath>
                </a14:m>
                <a:r>
                  <a:rPr lang="en-US" sz="2000" dirty="0" smtClean="0"/>
                  <a:t> </a:t>
                </a:r>
              </a:p>
              <a:p>
                <a:endParaRPr lang="en-US" sz="1600" dirty="0" smtClean="0"/>
              </a:p>
              <a:p>
                <a:r>
                  <a:rPr lang="en-US" sz="2000" dirty="0" smtClean="0"/>
                  <a:t>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63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+49−12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14</m:t>
                        </m:r>
                      </m:den>
                    </m:f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>
                        <a:latin typeface="Cambria Math" panose="02040503050406030204" pitchFamily="18" charset="0"/>
                      </a:rPr>
                      <m:t>36</m:t>
                    </m:r>
                  </m:oMath>
                </a14:m>
                <a:r>
                  <a:rPr lang="en-US" sz="2000" dirty="0" smtClean="0"/>
                  <a:t> </a:t>
                </a:r>
              </a:p>
              <a:p>
                <a:endParaRPr lang="en-US" sz="1400" dirty="0" smtClean="0"/>
              </a:p>
              <a:p>
                <a:r>
                  <a:rPr lang="en-US" sz="2000" dirty="0" smtClean="0"/>
                  <a:t>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51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+45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14</m:t>
                        </m:r>
                      </m:den>
                    </m:f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>
                        <a:latin typeface="Cambria Math" panose="02040503050406030204" pitchFamily="18" charset="0"/>
                      </a:rPr>
                      <m:t>36</m:t>
                    </m:r>
                  </m:oMath>
                </a14:m>
                <a:r>
                  <a:rPr lang="en-US" sz="2000" dirty="0" smtClean="0"/>
                  <a:t> </a:t>
                </a:r>
              </a:p>
              <a:p>
                <a:endParaRPr lang="en-US" sz="1400" dirty="0" smtClean="0"/>
              </a:p>
              <a:p>
                <a:r>
                  <a:rPr lang="en-US" sz="2000" b="0" dirty="0" smtClean="0"/>
                  <a:t>             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51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+45=504</m:t>
                    </m:r>
                  </m:oMath>
                </a14:m>
                <a:r>
                  <a:rPr lang="en-US" sz="2000" b="0" i="1" dirty="0" smtClean="0">
                    <a:latin typeface="Cambria Math" panose="02040503050406030204" pitchFamily="18" charset="0"/>
                  </a:rPr>
                  <a:t> </a:t>
                </a:r>
              </a:p>
              <a:p>
                <a:endParaRPr lang="en-US" sz="1400" b="0" i="1" dirty="0" smtClean="0">
                  <a:latin typeface="Cambria Math" panose="02040503050406030204" pitchFamily="18" charset="0"/>
                </a:endParaRPr>
              </a:p>
              <a:p>
                <a:r>
                  <a:rPr lang="en-US" sz="2000" b="0" dirty="0" smtClean="0"/>
                  <a:t>                        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51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=459</m:t>
                    </m:r>
                  </m:oMath>
                </a14:m>
                <a:r>
                  <a:rPr lang="en-US" sz="2000" b="0" i="1" dirty="0" smtClean="0">
                    <a:latin typeface="Cambria Math" panose="02040503050406030204" pitchFamily="18" charset="0"/>
                  </a:rPr>
                  <a:t> </a:t>
                </a:r>
              </a:p>
              <a:p>
                <a:endParaRPr lang="en-US" sz="1400" b="0" i="1" dirty="0" smtClean="0">
                  <a:latin typeface="Cambria Math" panose="02040503050406030204" pitchFamily="18" charset="0"/>
                </a:endParaRPr>
              </a:p>
              <a:p>
                <a:r>
                  <a:rPr lang="en-US" sz="2000" b="0" dirty="0" smtClean="0"/>
                  <a:t>                   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459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51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=9</m:t>
                    </m:r>
                  </m:oMath>
                </a14:m>
                <a:r>
                  <a:rPr lang="en-US" dirty="0" smtClean="0"/>
                  <a:t>  </a:t>
                </a:r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548" y="424927"/>
                <a:ext cx="3009542" cy="654102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1205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668496" y="421607"/>
                <a:ext cx="3692806" cy="51815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000" dirty="0" smtClean="0"/>
                  <a:t>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000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15−</m:t>
                    </m:r>
                    <m:f>
                      <m:fPr>
                        <m:ctrlPr>
                          <a:rPr lang="en-US" sz="20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25−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US" sz="2000" dirty="0" smtClean="0"/>
              </a:p>
              <a:p>
                <a:endParaRPr lang="en-US" sz="1600" dirty="0" smtClean="0"/>
              </a:p>
              <a:p>
                <a:r>
                  <a:rPr lang="en-US" sz="2000" dirty="0" smtClean="0"/>
                  <a:t>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000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25−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2000" i="1">
                        <a:latin typeface="Cambria Math" panose="02040503050406030204" pitchFamily="18" charset="0"/>
                      </a:rPr>
                      <m:t>=15</m:t>
                    </m:r>
                  </m:oMath>
                </a14:m>
                <a:r>
                  <a:rPr lang="en-US" sz="2000" dirty="0" smtClean="0"/>
                  <a:t> </a:t>
                </a:r>
              </a:p>
              <a:p>
                <a:endParaRPr lang="en-US" sz="1400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  <m:d>
                          <m:dPr>
                            <m:ctrlPr>
                              <a:rPr lang="en-US" sz="20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d>
                          <m:dPr>
                            <m:ctrlPr>
                              <a:rPr lang="en-US" sz="20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+5</m:t>
                        </m:r>
                        <m:d>
                          <m:dPr>
                            <m:ctrlPr>
                              <a:rPr lang="en-US" sz="20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25−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=15</m:t>
                    </m:r>
                  </m:oMath>
                </a14:m>
                <a:r>
                  <a:rPr lang="en-US" sz="2000" b="0" dirty="0" smtClean="0"/>
                  <a:t> </a:t>
                </a:r>
              </a:p>
              <a:p>
                <a:endParaRPr lang="en-US" sz="1400" b="0" dirty="0" smtClean="0"/>
              </a:p>
              <a:p>
                <a:r>
                  <a:rPr lang="en-US" sz="2000" dirty="0" smtClean="0"/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40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+10−12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+4+125−5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=15 </m:t>
                    </m:r>
                  </m:oMath>
                </a14:m>
                <a:r>
                  <a:rPr lang="en-US" sz="2000" dirty="0" smtClean="0"/>
                  <a:t> </a:t>
                </a:r>
              </a:p>
              <a:p>
                <a:endParaRPr lang="en-US" sz="1400" dirty="0" smtClean="0"/>
              </a:p>
              <a:p>
                <a:r>
                  <a:rPr lang="en-US" sz="2000" dirty="0" smtClean="0"/>
                  <a:t>    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+139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=15</m:t>
                    </m:r>
                  </m:oMath>
                </a14:m>
                <a:r>
                  <a:rPr lang="en-US" sz="2000" dirty="0" smtClean="0"/>
                  <a:t> </a:t>
                </a:r>
              </a:p>
              <a:p>
                <a:endParaRPr lang="en-US" sz="1400" dirty="0" smtClean="0"/>
              </a:p>
              <a:p>
                <a:r>
                  <a:rPr lang="en-US" sz="2000" dirty="0" smtClean="0"/>
                  <a:t>                       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23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+139=300</m:t>
                    </m:r>
                  </m:oMath>
                </a14:m>
                <a:r>
                  <a:rPr lang="en-US" sz="2000" b="0" i="1" dirty="0" smtClean="0">
                    <a:latin typeface="Cambria Math" panose="02040503050406030204" pitchFamily="18" charset="0"/>
                  </a:rPr>
                  <a:t> </a:t>
                </a:r>
              </a:p>
              <a:p>
                <a:endParaRPr lang="en-US" sz="1200" b="0" i="1" dirty="0" smtClean="0">
                  <a:latin typeface="Cambria Math" panose="02040503050406030204" pitchFamily="18" charset="0"/>
                </a:endParaRPr>
              </a:p>
              <a:p>
                <a:r>
                  <a:rPr lang="en-US" sz="2000" b="0" dirty="0" smtClean="0"/>
                  <a:t>                                  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23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=161</m:t>
                    </m:r>
                  </m:oMath>
                </a14:m>
                <a:r>
                  <a:rPr lang="en-US" sz="2000" b="0" i="1" dirty="0" smtClean="0">
                    <a:latin typeface="Cambria Math" panose="02040503050406030204" pitchFamily="18" charset="0"/>
                  </a:rPr>
                  <a:t> </a:t>
                </a:r>
              </a:p>
              <a:p>
                <a:endParaRPr lang="en-US" sz="1400" b="0" i="1" dirty="0" smtClean="0">
                  <a:latin typeface="Cambria Math" panose="02040503050406030204" pitchFamily="18" charset="0"/>
                </a:endParaRPr>
              </a:p>
              <a:p>
                <a:r>
                  <a:rPr lang="en-US" sz="2000" b="0" dirty="0" smtClean="0">
                    <a:ea typeface="Cambria Math" panose="02040503050406030204" pitchFamily="18" charset="0"/>
                  </a:rPr>
                  <a:t>                                   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161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23</m:t>
                        </m:r>
                      </m:den>
                    </m:f>
                  </m:oMath>
                </a14:m>
                <a:endParaRPr lang="en-US" sz="20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000" b="0" dirty="0" smtClean="0">
                    <a:ea typeface="Cambria Math" panose="02040503050406030204" pitchFamily="18" charset="0"/>
                  </a:rPr>
                  <a:t>                                           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=7</m:t>
                    </m:r>
                  </m:oMath>
                </a14:m>
                <a:r>
                  <a:rPr lang="en-US" sz="2000" dirty="0" smtClean="0"/>
                  <a:t>  </a:t>
                </a:r>
                <a:endParaRPr lang="en-US" sz="20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496" y="421607"/>
                <a:ext cx="3692806" cy="5181547"/>
              </a:xfrm>
              <a:prstGeom prst="rect">
                <a:avLst/>
              </a:prstGeom>
              <a:blipFill>
                <a:blip r:embed="rId2"/>
                <a:stretch>
                  <a:fillRect l="-14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5781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23944" y="392654"/>
                <a:ext cx="3339569" cy="42813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endParaRPr lang="en-US" sz="2400" dirty="0" smtClean="0"/>
              </a:p>
              <a:p>
                <a:endParaRPr lang="en-US" sz="1600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d>
                          <m:d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d>
                          <m:d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28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sz="2400" dirty="0" smtClean="0"/>
                  <a:t> </a:t>
                </a:r>
              </a:p>
              <a:p>
                <a:endParaRPr lang="en-US" sz="1600" dirty="0" smtClean="0"/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12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−8−7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+14=56 </m:t>
                    </m:r>
                  </m:oMath>
                </a14:m>
                <a:r>
                  <a:rPr lang="en-US" sz="2400" b="0" dirty="0" smtClean="0"/>
                  <a:t> </a:t>
                </a:r>
              </a:p>
              <a:p>
                <a:endParaRPr lang="en-US" sz="1400" b="0" dirty="0" smtClean="0"/>
              </a:p>
              <a:p>
                <a:r>
                  <a:rPr lang="en-US" sz="2400" b="0" dirty="0" smtClean="0"/>
                  <a:t>             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+6=56</m:t>
                    </m:r>
                  </m:oMath>
                </a14:m>
                <a:r>
                  <a:rPr lang="en-US" sz="2400" dirty="0" smtClean="0"/>
                  <a:t> </a:t>
                </a:r>
              </a:p>
              <a:p>
                <a:endParaRPr lang="en-US" sz="1600" dirty="0" smtClean="0"/>
              </a:p>
              <a:p>
                <a:r>
                  <a:rPr lang="en-US" sz="2400" dirty="0" smtClean="0"/>
                  <a:t>                          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=50</m:t>
                    </m:r>
                  </m:oMath>
                </a14:m>
                <a:r>
                  <a:rPr lang="en-US" sz="2400" b="0" i="1" dirty="0" smtClean="0">
                    <a:latin typeface="Cambria Math" panose="02040503050406030204" pitchFamily="18" charset="0"/>
                  </a:rPr>
                  <a:t> </a:t>
                </a:r>
              </a:p>
              <a:p>
                <a:endParaRPr lang="en-US" sz="1600" b="0" i="1" dirty="0" smtClean="0">
                  <a:latin typeface="Cambria Math" panose="02040503050406030204" pitchFamily="18" charset="0"/>
                </a:endParaRPr>
              </a:p>
              <a:p>
                <a:r>
                  <a:rPr lang="en-US" sz="2400" b="0" dirty="0" smtClean="0">
                    <a:ea typeface="Cambria Math" panose="02040503050406030204" pitchFamily="18" charset="0"/>
                  </a:rPr>
                  <a:t>                   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50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US" sz="24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400" b="0" dirty="0" smtClean="0">
                    <a:ea typeface="Cambria Math" panose="02040503050406030204" pitchFamily="18" charset="0"/>
                  </a:rPr>
                  <a:t>                          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=10</m:t>
                    </m:r>
                  </m:oMath>
                </a14:m>
                <a:r>
                  <a:rPr lang="en-US" sz="2400" dirty="0" smtClean="0"/>
                  <a:t> </a:t>
                </a:r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944" y="392654"/>
                <a:ext cx="3339569" cy="4281365"/>
              </a:xfrm>
              <a:prstGeom prst="rect">
                <a:avLst/>
              </a:prstGeom>
              <a:blipFill>
                <a:blip r:embed="rId2"/>
                <a:stretch>
                  <a:fillRect l="-31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6056878" y="533407"/>
                <a:ext cx="3764941" cy="43310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−14=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24+4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sz="2400" dirty="0" smtClean="0"/>
              </a:p>
              <a:p>
                <a:endParaRPr lang="en-US" sz="16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−14=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24−4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400" b="0" i="1" dirty="0" smtClean="0"/>
              </a:p>
              <a:p>
                <a:endParaRPr lang="en-US" sz="1400" i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−24+14</m:t>
                      </m:r>
                    </m:oMath>
                  </m:oMathPara>
                </a14:m>
                <a:endParaRPr lang="en-US" sz="2400" i="1" dirty="0" smtClean="0"/>
              </a:p>
              <a:p>
                <a:endParaRPr lang="en-US" sz="1400" i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=−10</m:t>
                      </m:r>
                    </m:oMath>
                  </m:oMathPara>
                </a14:m>
                <a:endParaRPr lang="en-US" sz="2400" b="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2400" b="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400" b="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=−1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6878" y="533407"/>
                <a:ext cx="3764941" cy="4331057"/>
              </a:xfrm>
              <a:prstGeom prst="rect">
                <a:avLst/>
              </a:prstGeom>
              <a:blipFill>
                <a:blip r:embed="rId3"/>
                <a:stretch>
                  <a:fillRect l="-2269" t="-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042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1987</TotalTime>
  <Words>2303</Words>
  <Application>Microsoft Office PowerPoint</Application>
  <PresentationFormat>Custom</PresentationFormat>
  <Paragraphs>326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Solving Simple Equations</vt:lpstr>
      <vt:lpstr>PowerPoint Presentation</vt:lpstr>
      <vt:lpstr>Solving Equations</vt:lpstr>
      <vt:lpstr>Solving Equations</vt:lpstr>
      <vt:lpstr>Solving Equations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Changing the subject of the formulae</vt:lpstr>
      <vt:lpstr>Changing the subject of the formulae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the Free State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Elizabeth Girmay</dc:creator>
  <cp:lastModifiedBy>Elizabeth Girmay</cp:lastModifiedBy>
  <cp:revision>141</cp:revision>
  <dcterms:created xsi:type="dcterms:W3CDTF">2017-03-02T11:14:58Z</dcterms:created>
  <dcterms:modified xsi:type="dcterms:W3CDTF">2020-03-24T19:50:56Z</dcterms:modified>
</cp:coreProperties>
</file>